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62" r:id="rId2"/>
    <p:sldId id="263" r:id="rId3"/>
    <p:sldId id="264" r:id="rId4"/>
    <p:sldId id="265" r:id="rId5"/>
    <p:sldId id="266" r:id="rId6"/>
    <p:sldId id="267" r:id="rId7"/>
    <p:sldId id="268" r:id="rId8"/>
    <p:sldId id="269" r:id="rId9"/>
    <p:sldId id="270" r:id="rId10"/>
  </p:sldIdLst>
  <p:sldSz cx="10693400" cy="7562850"/>
  <p:notesSz cx="9872663" cy="6669088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5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81E814F-40B0-4F16-BBB3-98AFFD83C4A1}" v="212" dt="2026-03-17T15:08:19.273"/>
  </p1510:revLst>
</p1510:revInfo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1642" y="5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02005" y="2344483"/>
            <a:ext cx="9089390" cy="15881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50" b="0" i="0">
                <a:solidFill>
                  <a:srgbClr val="7BB436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604010" y="4235196"/>
            <a:ext cx="7485380" cy="18907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50" b="0" i="0">
                <a:solidFill>
                  <a:srgbClr val="7BB436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50" b="0" i="0">
                <a:solidFill>
                  <a:srgbClr val="7BB436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34670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507101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50" b="0" i="0">
                <a:solidFill>
                  <a:srgbClr val="7BB436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‹N°›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0" y="0"/>
            <a:ext cx="10692383" cy="7559040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0" y="0"/>
            <a:ext cx="10680192" cy="7546847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78866" y="181026"/>
            <a:ext cx="1996439" cy="44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50" b="0" i="0">
                <a:solidFill>
                  <a:srgbClr val="7BB436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34670" y="1739455"/>
            <a:ext cx="9624060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635756" y="7033450"/>
            <a:ext cx="3421888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34670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699248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‹N°›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13" Type="http://schemas.openxmlformats.org/officeDocument/2006/relationships/image" Target="../media/image13.png"/><Relationship Id="rId3" Type="http://schemas.openxmlformats.org/officeDocument/2006/relationships/image" Target="cid:27f8aa1b587ffb8e3b5a8a8c227b7c7fcc3b954a@zimbra" TargetMode="External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13" Type="http://schemas.openxmlformats.org/officeDocument/2006/relationships/image" Target="../media/image14.png"/><Relationship Id="rId3" Type="http://schemas.openxmlformats.org/officeDocument/2006/relationships/image" Target="cid:27f8aa1b587ffb8e3b5a8a8c227b7c7fcc3b954a@zimbra" TargetMode="External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Relationship Id="rId14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13" Type="http://schemas.openxmlformats.org/officeDocument/2006/relationships/image" Target="../media/image13.png"/><Relationship Id="rId3" Type="http://schemas.openxmlformats.org/officeDocument/2006/relationships/image" Target="cid:27f8aa1b587ffb8e3b5a8a8c227b7c7fcc3b954a@zimbra" TargetMode="External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Relationship Id="rId14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13" Type="http://schemas.openxmlformats.org/officeDocument/2006/relationships/image" Target="../media/image13.png"/><Relationship Id="rId3" Type="http://schemas.openxmlformats.org/officeDocument/2006/relationships/image" Target="cid:27f8aa1b587ffb8e3b5a8a8c227b7c7fcc3b954a@zimbra" TargetMode="External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13" Type="http://schemas.openxmlformats.org/officeDocument/2006/relationships/image" Target="../media/image14.png"/><Relationship Id="rId3" Type="http://schemas.openxmlformats.org/officeDocument/2006/relationships/image" Target="cid:27f8aa1b587ffb8e3b5a8a8c227b7c7fcc3b954a@zimbra" TargetMode="External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13" Type="http://schemas.openxmlformats.org/officeDocument/2006/relationships/image" Target="../media/image14.png"/><Relationship Id="rId3" Type="http://schemas.openxmlformats.org/officeDocument/2006/relationships/image" Target="cid:27f8aa1b587ffb8e3b5a8a8c227b7c7fcc3b954a@zimbra" TargetMode="External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Relationship Id="rId1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13" Type="http://schemas.openxmlformats.org/officeDocument/2006/relationships/image" Target="../media/image12.png"/><Relationship Id="rId3" Type="http://schemas.openxmlformats.org/officeDocument/2006/relationships/image" Target="cid:27f8aa1b587ffb8e3b5a8a8c227b7c7fcc3b954a@zimbra" TargetMode="External"/><Relationship Id="rId7" Type="http://schemas.openxmlformats.org/officeDocument/2006/relationships/image" Target="../media/image7.png"/><Relationship Id="rId12" Type="http://schemas.openxmlformats.org/officeDocument/2006/relationships/image" Target="../media/image1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13" Type="http://schemas.openxmlformats.org/officeDocument/2006/relationships/image" Target="../media/image14.png"/><Relationship Id="rId3" Type="http://schemas.openxmlformats.org/officeDocument/2006/relationships/image" Target="cid:27f8aa1b587ffb8e3b5a8a8c227b7c7fcc3b954a@zimbra" TargetMode="External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Relationship Id="rId1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13" Type="http://schemas.openxmlformats.org/officeDocument/2006/relationships/image" Target="../media/image13.png"/><Relationship Id="rId3" Type="http://schemas.openxmlformats.org/officeDocument/2006/relationships/image" Target="cid:27f8aa1b587ffb8e3b5a8a8c227b7c7fcc3b954a@zimbra" TargetMode="External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462C7F-9B1D-D626-3DE4-18A2ECF60C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301D8D8D-0305-1D8D-0A6D-7E30E23355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01" t="23782" r="8871" b="13269"/>
          <a:stretch>
            <a:fillRect/>
          </a:stretch>
        </p:blipFill>
        <p:spPr bwMode="auto">
          <a:xfrm>
            <a:off x="8547100" y="276225"/>
            <a:ext cx="1674800" cy="471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Image 2">
            <a:extLst>
              <a:ext uri="{FF2B5EF4-FFF2-40B4-BE49-F238E27FC236}">
                <a16:creationId xmlns:a16="http://schemas.microsoft.com/office/drawing/2014/main" id="{3453376B-6FA7-C6B8-1798-DEE3232C766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412"/>
          <a:stretch>
            <a:fillRect/>
          </a:stretch>
        </p:blipFill>
        <p:spPr bwMode="auto">
          <a:xfrm>
            <a:off x="231775" y="17755"/>
            <a:ext cx="2219325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4FB296B1-8FBC-D4B0-AC7E-5B0C1E9DD2EB}"/>
              </a:ext>
            </a:extLst>
          </p:cNvPr>
          <p:cNvSpPr txBox="1"/>
          <p:nvPr/>
        </p:nvSpPr>
        <p:spPr>
          <a:xfrm>
            <a:off x="2672995" y="327302"/>
            <a:ext cx="565221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800" b="1" dirty="0">
                <a:solidFill>
                  <a:schemeClr val="accent1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Century Gothic" panose="020B0502020202020204" pitchFamily="34" charset="0"/>
              </a:rPr>
              <a:t>Menus Grigny 2026 / 5 composantes SENIORS</a:t>
            </a:r>
            <a:endParaRPr lang="fr-FR" dirty="0">
              <a:solidFill>
                <a:schemeClr val="accent1"/>
              </a:solidFill>
            </a:endParaRPr>
          </a:p>
        </p:txBody>
      </p:sp>
      <p:sp>
        <p:nvSpPr>
          <p:cNvPr id="8" name="Organigramme : Procédé 9">
            <a:extLst>
              <a:ext uri="{FF2B5EF4-FFF2-40B4-BE49-F238E27FC236}">
                <a16:creationId xmlns:a16="http://schemas.microsoft.com/office/drawing/2014/main" id="{468835AE-A05C-65B2-E8D0-DA5597D2C5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2300" y="6243082"/>
            <a:ext cx="9294800" cy="844550"/>
          </a:xfrm>
          <a:prstGeom prst="flowChartProcess">
            <a:avLst/>
          </a:prstGeom>
          <a:noFill/>
          <a:ln w="3175" algn="ctr">
            <a:solidFill>
              <a:srgbClr val="F07F13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10" name="Image 10">
            <a:extLst>
              <a:ext uri="{FF2B5EF4-FFF2-40B4-BE49-F238E27FC236}">
                <a16:creationId xmlns:a16="http://schemas.microsoft.com/office/drawing/2014/main" id="{99EF8365-4EE3-4D4A-CDCD-9A7EDC65ED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7707" y="5950131"/>
            <a:ext cx="1237985" cy="12854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Image 11">
            <a:extLst>
              <a:ext uri="{FF2B5EF4-FFF2-40B4-BE49-F238E27FC236}">
                <a16:creationId xmlns:a16="http://schemas.microsoft.com/office/drawing/2014/main" id="{C06EA73B-CECE-7F84-6191-BF52D40481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3814" y="6376695"/>
            <a:ext cx="246062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3" name="Picture 9">
            <a:extLst>
              <a:ext uri="{FF2B5EF4-FFF2-40B4-BE49-F238E27FC236}">
                <a16:creationId xmlns:a16="http://schemas.microsoft.com/office/drawing/2014/main" id="{8CDC0B61-074E-2688-0B2F-26FBA86758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4006" y="6368474"/>
            <a:ext cx="258763" cy="258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4" name="Image 81">
            <a:extLst>
              <a:ext uri="{FF2B5EF4-FFF2-40B4-BE49-F238E27FC236}">
                <a16:creationId xmlns:a16="http://schemas.microsoft.com/office/drawing/2014/main" id="{19A6726E-F4A3-F40A-339D-E60D3CD4CB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1189" y="6745872"/>
            <a:ext cx="279968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Image 2">
            <a:extLst>
              <a:ext uri="{FF2B5EF4-FFF2-40B4-BE49-F238E27FC236}">
                <a16:creationId xmlns:a16="http://schemas.microsoft.com/office/drawing/2014/main" id="{04FA5BD5-C7AB-8328-911C-8D6A9468D5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5032" y="13450042"/>
            <a:ext cx="300038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FD4D1B8A-CD42-30E1-CAF3-18748DB8A7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5920" y="6373932"/>
            <a:ext cx="266115" cy="258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Image 14">
            <a:extLst>
              <a:ext uri="{FF2B5EF4-FFF2-40B4-BE49-F238E27FC236}">
                <a16:creationId xmlns:a16="http://schemas.microsoft.com/office/drawing/2014/main" id="{2A238964-3A8C-9F1A-A54E-D4A55DEC88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9458" y="6721448"/>
            <a:ext cx="266115" cy="2602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A7ECAE04-9A42-C1A7-7D1B-B068FEFE2A0D}"/>
              </a:ext>
            </a:extLst>
          </p:cNvPr>
          <p:cNvSpPr/>
          <p:nvPr/>
        </p:nvSpPr>
        <p:spPr>
          <a:xfrm>
            <a:off x="1227253" y="6363983"/>
            <a:ext cx="1327054" cy="33855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l"/>
            <a:r>
              <a:rPr lang="fr-FR" sz="800" b="0" cap="none" spc="0" dirty="0">
                <a:ln w="0"/>
                <a:solidFill>
                  <a:schemeClr val="tx1"/>
                </a:solidFill>
                <a:latin typeface="Comic Sans MS" panose="030F0702030302020204" pitchFamily="66" charset="0"/>
              </a:rPr>
              <a:t>Produit issu de l’agriculture Biologique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F8B0325-A2F9-6551-6516-50B8EE3DA07C}"/>
              </a:ext>
            </a:extLst>
          </p:cNvPr>
          <p:cNvSpPr/>
          <p:nvPr/>
        </p:nvSpPr>
        <p:spPr>
          <a:xfrm>
            <a:off x="1240258" y="6819671"/>
            <a:ext cx="1327054" cy="21544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l"/>
            <a:r>
              <a:rPr lang="fr-FR" sz="800" b="0" cap="none" spc="0" dirty="0">
                <a:ln w="0"/>
                <a:solidFill>
                  <a:schemeClr val="tx1"/>
                </a:solidFill>
                <a:latin typeface="Comic Sans MS" panose="030F0702030302020204" pitchFamily="66" charset="0"/>
              </a:rPr>
              <a:t>Viande bovine française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57690A46-4EF2-FD70-5452-8E75005D3308}"/>
              </a:ext>
            </a:extLst>
          </p:cNvPr>
          <p:cNvSpPr/>
          <p:nvPr/>
        </p:nvSpPr>
        <p:spPr>
          <a:xfrm>
            <a:off x="3251443" y="6412429"/>
            <a:ext cx="1327054" cy="21544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l"/>
            <a:r>
              <a:rPr lang="fr-FR" sz="800" b="0" cap="none" spc="0" dirty="0">
                <a:ln w="0"/>
                <a:solidFill>
                  <a:schemeClr val="tx1"/>
                </a:solidFill>
                <a:latin typeface="Comic Sans MS" panose="030F0702030302020204" pitchFamily="66" charset="0"/>
              </a:rPr>
              <a:t>Viande française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608E1E2-734E-C268-A296-044EA14E4F0A}"/>
              </a:ext>
            </a:extLst>
          </p:cNvPr>
          <p:cNvSpPr/>
          <p:nvPr/>
        </p:nvSpPr>
        <p:spPr>
          <a:xfrm>
            <a:off x="8422035" y="6744483"/>
            <a:ext cx="1589199" cy="21544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l"/>
            <a:r>
              <a:rPr lang="fr-FR" sz="800" b="0" cap="none" spc="0" dirty="0">
                <a:ln w="0"/>
                <a:solidFill>
                  <a:schemeClr val="tx1"/>
                </a:solidFill>
                <a:latin typeface="Comic Sans MS" panose="030F0702030302020204" pitchFamily="66" charset="0"/>
              </a:rPr>
              <a:t>Produit de la mer durable 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CCCBEA22-A3CD-2E80-3FAB-B50F0F301501}"/>
              </a:ext>
            </a:extLst>
          </p:cNvPr>
          <p:cNvSpPr/>
          <p:nvPr/>
        </p:nvSpPr>
        <p:spPr>
          <a:xfrm>
            <a:off x="8422035" y="6412429"/>
            <a:ext cx="912340" cy="21544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l"/>
            <a:r>
              <a:rPr lang="fr-FR" sz="800" b="0" cap="none" spc="0" dirty="0">
                <a:ln w="0"/>
                <a:solidFill>
                  <a:schemeClr val="tx1"/>
                </a:solidFill>
                <a:latin typeface="Comic Sans MS" panose="030F0702030302020204" pitchFamily="66" charset="0"/>
              </a:rPr>
              <a:t>Plat végétarien</a:t>
            </a:r>
          </a:p>
        </p:txBody>
      </p:sp>
      <p:pic>
        <p:nvPicPr>
          <p:cNvPr id="26" name="Image 2">
            <a:extLst>
              <a:ext uri="{FF2B5EF4-FFF2-40B4-BE49-F238E27FC236}">
                <a16:creationId xmlns:a16="http://schemas.microsoft.com/office/drawing/2014/main" id="{75C21D27-77CB-86F7-3A09-A1EEAB9812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3755" y="6363983"/>
            <a:ext cx="300038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" name="Rectangle 29">
            <a:extLst>
              <a:ext uri="{FF2B5EF4-FFF2-40B4-BE49-F238E27FC236}">
                <a16:creationId xmlns:a16="http://schemas.microsoft.com/office/drawing/2014/main" id="{061154C3-F667-44DB-E757-36C895AD6132}"/>
              </a:ext>
            </a:extLst>
          </p:cNvPr>
          <p:cNvSpPr/>
          <p:nvPr/>
        </p:nvSpPr>
        <p:spPr>
          <a:xfrm>
            <a:off x="6399529" y="6383637"/>
            <a:ext cx="1828231" cy="21544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l"/>
            <a:r>
              <a:rPr lang="fr-FR" sz="800" b="0" cap="none" spc="0" dirty="0">
                <a:ln w="0"/>
                <a:solidFill>
                  <a:schemeClr val="tx1"/>
                </a:solidFill>
                <a:latin typeface="Comic Sans MS" panose="030F0702030302020204" pitchFamily="66" charset="0"/>
              </a:rPr>
              <a:t>Appellation d’Origine Protégée </a:t>
            </a: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8CDEA4C6-EF8B-2847-EE83-AFC77E973A61}"/>
              </a:ext>
            </a:extLst>
          </p:cNvPr>
          <p:cNvSpPr txBox="1"/>
          <p:nvPr/>
        </p:nvSpPr>
        <p:spPr>
          <a:xfrm>
            <a:off x="496455" y="5646789"/>
            <a:ext cx="9752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fr-FR" sz="800" i="1" dirty="0">
                <a:solidFill>
                  <a:srgbClr val="80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Century Gothic" panose="020B0502020202020204" pitchFamily="34" charset="0"/>
              </a:rPr>
              <a:t>Les entrées de crudités sont préparées à partir de produits bruts qui sont lavés, triés, épluchés si nécessaire, et découpés à la cuisine Robert </a:t>
            </a:r>
            <a:r>
              <a:rPr lang="fr-FR" sz="800" i="1" dirty="0" err="1">
                <a:solidFill>
                  <a:srgbClr val="80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Century Gothic" panose="020B0502020202020204" pitchFamily="34" charset="0"/>
              </a:rPr>
              <a:t>Malfroy</a:t>
            </a:r>
            <a:endParaRPr lang="fr-FR" sz="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>
              <a:buNone/>
            </a:pPr>
            <a:r>
              <a:rPr lang="fr-FR" sz="800" i="1" dirty="0">
                <a:solidFill>
                  <a:srgbClr val="80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Century Gothic" panose="020B0502020202020204" pitchFamily="34" charset="0"/>
              </a:rPr>
              <a:t>Les sauces d’accompagnements ainsi que les vinaigrettes sont élaborées à la cuisine. </a:t>
            </a:r>
            <a:endParaRPr lang="fr-FR" sz="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>
              <a:buNone/>
            </a:pPr>
            <a:r>
              <a:rPr lang="fr-FR" sz="800" i="1" dirty="0">
                <a:solidFill>
                  <a:srgbClr val="80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Century Gothic" panose="020B0502020202020204" pitchFamily="34" charset="0"/>
              </a:rPr>
              <a:t>Nos pâtisseries servis en dessert sont réalisées par nos cuisiniers. </a:t>
            </a:r>
            <a:endParaRPr lang="fr-FR" sz="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>
              <a:buNone/>
            </a:pPr>
            <a:r>
              <a:rPr lang="fr-FR" sz="800" b="1" i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Century Gothic" panose="020B0502020202020204" pitchFamily="34" charset="0"/>
              </a:rPr>
              <a:t>Au quotidien, les agents communaux cuisinent pour ravir les papilles des enfants et des plus grands. </a:t>
            </a:r>
            <a:endParaRPr lang="fr-FR" sz="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270B3097-9A05-140E-58F6-EC78EE602E8A}"/>
              </a:ext>
            </a:extLst>
          </p:cNvPr>
          <p:cNvSpPr/>
          <p:nvPr/>
        </p:nvSpPr>
        <p:spPr>
          <a:xfrm>
            <a:off x="2451100" y="428625"/>
            <a:ext cx="221895" cy="2794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bg1"/>
              </a:solidFill>
            </a:endParaRPr>
          </a:p>
        </p:txBody>
      </p:sp>
      <p:graphicFrame>
        <p:nvGraphicFramePr>
          <p:cNvPr id="38" name="Tableau 37">
            <a:extLst>
              <a:ext uri="{FF2B5EF4-FFF2-40B4-BE49-F238E27FC236}">
                <a16:creationId xmlns:a16="http://schemas.microsoft.com/office/drawing/2014/main" id="{ED2F3AE5-4B13-7E7B-5782-A014EDCB6C1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77526550"/>
              </p:ext>
            </p:extLst>
          </p:nvPr>
        </p:nvGraphicFramePr>
        <p:xfrm>
          <a:off x="640930" y="1324301"/>
          <a:ext cx="9411540" cy="44218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68590">
                  <a:extLst>
                    <a:ext uri="{9D8B030D-6E8A-4147-A177-3AD203B41FA5}">
                      <a16:colId xmlns:a16="http://schemas.microsoft.com/office/drawing/2014/main" val="150260312"/>
                    </a:ext>
                  </a:extLst>
                </a:gridCol>
                <a:gridCol w="1568590">
                  <a:extLst>
                    <a:ext uri="{9D8B030D-6E8A-4147-A177-3AD203B41FA5}">
                      <a16:colId xmlns:a16="http://schemas.microsoft.com/office/drawing/2014/main" val="363410377"/>
                    </a:ext>
                  </a:extLst>
                </a:gridCol>
                <a:gridCol w="1568590">
                  <a:extLst>
                    <a:ext uri="{9D8B030D-6E8A-4147-A177-3AD203B41FA5}">
                      <a16:colId xmlns:a16="http://schemas.microsoft.com/office/drawing/2014/main" val="160180520"/>
                    </a:ext>
                  </a:extLst>
                </a:gridCol>
                <a:gridCol w="1568590">
                  <a:extLst>
                    <a:ext uri="{9D8B030D-6E8A-4147-A177-3AD203B41FA5}">
                      <a16:colId xmlns:a16="http://schemas.microsoft.com/office/drawing/2014/main" val="3221133382"/>
                    </a:ext>
                  </a:extLst>
                </a:gridCol>
                <a:gridCol w="1568590">
                  <a:extLst>
                    <a:ext uri="{9D8B030D-6E8A-4147-A177-3AD203B41FA5}">
                      <a16:colId xmlns:a16="http://schemas.microsoft.com/office/drawing/2014/main" val="3512541855"/>
                    </a:ext>
                  </a:extLst>
                </a:gridCol>
                <a:gridCol w="1568590">
                  <a:extLst>
                    <a:ext uri="{9D8B030D-6E8A-4147-A177-3AD203B41FA5}">
                      <a16:colId xmlns:a16="http://schemas.microsoft.com/office/drawing/2014/main" val="589064424"/>
                    </a:ext>
                  </a:extLst>
                </a:gridCol>
              </a:tblGrid>
              <a:tr h="728928">
                <a:tc>
                  <a:txBody>
                    <a:bodyPr/>
                    <a:lstStyle/>
                    <a:p>
                      <a:pPr algn="l"/>
                      <a:endParaRPr lang="fr-FR" sz="1400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</a:rPr>
                        <a:t>Lundi</a:t>
                      </a:r>
                    </a:p>
                  </a:txBody>
                  <a:tcPr anchor="ctr">
                    <a:lnB>
                      <a:noFill/>
                    </a:lnB>
                    <a:solidFill>
                      <a:srgbClr val="FF65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</a:rPr>
                        <a:t>Mardi</a:t>
                      </a:r>
                    </a:p>
                  </a:txBody>
                  <a:tcPr anchor="ctr">
                    <a:lnB>
                      <a:noFill/>
                    </a:lnB>
                    <a:solidFill>
                      <a:srgbClr val="FF65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</a:rPr>
                        <a:t>Mercredi</a:t>
                      </a:r>
                    </a:p>
                  </a:txBody>
                  <a:tcPr anchor="ctr">
                    <a:lnB>
                      <a:noFill/>
                    </a:lnB>
                    <a:solidFill>
                      <a:srgbClr val="FF65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</a:rPr>
                        <a:t>Jeudi </a:t>
                      </a:r>
                    </a:p>
                  </a:txBody>
                  <a:tcPr anchor="ctr">
                    <a:lnB>
                      <a:noFill/>
                    </a:lnB>
                    <a:solidFill>
                      <a:srgbClr val="FF65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</a:rPr>
                        <a:t>Vendredi </a:t>
                      </a:r>
                    </a:p>
                  </a:txBody>
                  <a:tcPr anchor="ctr">
                    <a:lnB>
                      <a:noFill/>
                    </a:lnB>
                    <a:solidFill>
                      <a:srgbClr val="FF65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25285328"/>
                  </a:ext>
                </a:extLst>
              </a:tr>
              <a:tr h="728928">
                <a:tc>
                  <a:txBody>
                    <a:bodyPr/>
                    <a:lstStyle/>
                    <a:p>
                      <a:pPr algn="ctr"/>
                      <a:r>
                        <a:rPr lang="fr-FR" sz="1100" dirty="0">
                          <a:solidFill>
                            <a:srgbClr val="FF6500"/>
                          </a:solidFill>
                          <a:latin typeface="Century Gothic" panose="020B0502020202020204" pitchFamily="34" charset="0"/>
                        </a:rPr>
                        <a:t>Hors d’œuvre au choix </a:t>
                      </a:r>
                    </a:p>
                  </a:txBody>
                  <a:tcPr anchor="ctr"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dirty="0">
                          <a:latin typeface="Century Gothic" panose="020B0502020202020204" pitchFamily="34" charset="0"/>
                        </a:rPr>
                        <a:t>Carottes râpées et vinaigrette à la moutarde </a:t>
                      </a:r>
                    </a:p>
                    <a:p>
                      <a:pPr algn="ctr"/>
                      <a:r>
                        <a:rPr lang="fr-FR" sz="900" dirty="0">
                          <a:latin typeface="Century Gothic" panose="020B0502020202020204" pitchFamily="34" charset="0"/>
                        </a:rPr>
                        <a:t>Pomelos </a:t>
                      </a:r>
                    </a:p>
                    <a:p>
                      <a:pPr algn="ctr"/>
                      <a:r>
                        <a:rPr lang="fr-FR" sz="900" dirty="0">
                          <a:latin typeface="Century Gothic" panose="020B0502020202020204" pitchFamily="34" charset="0"/>
                        </a:rPr>
                        <a:t>et sucre blanc 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dirty="0">
                          <a:latin typeface="Century Gothic" panose="020B0502020202020204" pitchFamily="34" charset="0"/>
                        </a:rPr>
                        <a:t>Taboulé de semoule BIO aux raisins secs </a:t>
                      </a:r>
                    </a:p>
                    <a:p>
                      <a:pPr algn="ctr"/>
                      <a:r>
                        <a:rPr lang="fr-FR" sz="900" dirty="0">
                          <a:latin typeface="Century Gothic" panose="020B0502020202020204" pitchFamily="34" charset="0"/>
                        </a:rPr>
                        <a:t>Salade de lentilles BIO 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dirty="0">
                          <a:latin typeface="Century Gothic" panose="020B0502020202020204" pitchFamily="34" charset="0"/>
                        </a:rPr>
                        <a:t>Macédoine mayonnaise BIO </a:t>
                      </a:r>
                    </a:p>
                    <a:p>
                      <a:pPr algn="ctr"/>
                      <a:r>
                        <a:rPr lang="fr-FR" sz="900" dirty="0">
                          <a:latin typeface="Century Gothic" panose="020B0502020202020204" pitchFamily="34" charset="0"/>
                        </a:rPr>
                        <a:t>Salade de betteraves BIO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dirty="0">
                          <a:latin typeface="Century Gothic" panose="020B0502020202020204" pitchFamily="34" charset="0"/>
                        </a:rPr>
                        <a:t>Soupe de potiron au fromage fondu vache qui rit 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dirty="0">
                          <a:latin typeface="Century Gothic" panose="020B0502020202020204" pitchFamily="34" charset="0"/>
                        </a:rPr>
                        <a:t>Salade iceberg et vinaigrette moutarde </a:t>
                      </a:r>
                    </a:p>
                    <a:p>
                      <a:pPr algn="ctr"/>
                      <a:r>
                        <a:rPr lang="fr-FR" sz="900" dirty="0">
                          <a:latin typeface="Century Gothic" panose="020B0502020202020204" pitchFamily="34" charset="0"/>
                        </a:rPr>
                        <a:t>Emincé de chou blanc et vinaigrette moutarde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05499431"/>
                  </a:ext>
                </a:extLst>
              </a:tr>
              <a:tr h="728928">
                <a:tc>
                  <a:txBody>
                    <a:bodyPr/>
                    <a:lstStyle/>
                    <a:p>
                      <a:pPr algn="ctr"/>
                      <a:r>
                        <a:rPr lang="fr-FR" sz="1100" dirty="0">
                          <a:solidFill>
                            <a:srgbClr val="FF6500"/>
                          </a:solidFill>
                          <a:latin typeface="Century Gothic" panose="020B0502020202020204" pitchFamily="34" charset="0"/>
                        </a:rPr>
                        <a:t>Plat protidique</a:t>
                      </a:r>
                    </a:p>
                  </a:txBody>
                  <a:tcPr anchor="ctr"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dirty="0">
                          <a:latin typeface="Century Gothic" panose="020B0502020202020204" pitchFamily="34" charset="0"/>
                        </a:rPr>
                        <a:t>Aiguillettes de poulet sauce moutarde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dirty="0">
                          <a:latin typeface="Century Gothic" panose="020B0502020202020204" pitchFamily="34" charset="0"/>
                        </a:rPr>
                        <a:t>Colin d'Alaska PMD pané aux 3 céréales 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0" i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Sauté de bœuf sauce olive</a:t>
                      </a:r>
                      <a:endParaRPr lang="fr-FR" sz="900" b="0" i="1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i="0" dirty="0">
                          <a:latin typeface="Century Gothic" panose="020B0502020202020204" pitchFamily="34" charset="0"/>
                        </a:rPr>
                        <a:t>Rôti de dinde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i="1" dirty="0">
                          <a:latin typeface="Century Gothic" panose="020B0502020202020204" pitchFamily="34" charset="0"/>
                        </a:rPr>
                        <a:t>Quenelle de carpe sauce curry 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83611819"/>
                  </a:ext>
                </a:extLst>
              </a:tr>
              <a:tr h="728928">
                <a:tc>
                  <a:txBody>
                    <a:bodyPr/>
                    <a:lstStyle/>
                    <a:p>
                      <a:pPr algn="ctr"/>
                      <a:r>
                        <a:rPr lang="fr-FR" sz="1100" dirty="0">
                          <a:solidFill>
                            <a:srgbClr val="FF6500"/>
                          </a:solidFill>
                          <a:latin typeface="Century Gothic" panose="020B0502020202020204" pitchFamily="34" charset="0"/>
                        </a:rPr>
                        <a:t>Sa garniture</a:t>
                      </a:r>
                    </a:p>
                  </a:txBody>
                  <a:tcPr anchor="ctr"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dirty="0" err="1">
                          <a:latin typeface="Century Gothic" panose="020B0502020202020204" pitchFamily="34" charset="0"/>
                        </a:rPr>
                        <a:t>Coquilettes</a:t>
                      </a:r>
                      <a:endParaRPr lang="fr-FR" sz="900" dirty="0"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dirty="0">
                          <a:latin typeface="Century Gothic" panose="020B0502020202020204" pitchFamily="34" charset="0"/>
                        </a:rPr>
                        <a:t>Petits pois mijotés 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i="0" dirty="0">
                          <a:latin typeface="Century Gothic" panose="020B0502020202020204" pitchFamily="34" charset="0"/>
                        </a:rPr>
                        <a:t>Polenta 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i="0" dirty="0">
                          <a:latin typeface="Century Gothic" panose="020B0502020202020204" pitchFamily="34" charset="0"/>
                        </a:rPr>
                        <a:t>Haricots beurre 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i="0" dirty="0">
                          <a:latin typeface="Century Gothic" panose="020B0502020202020204" pitchFamily="34" charset="0"/>
                        </a:rPr>
                        <a:t>Riz BIO 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71331799"/>
                  </a:ext>
                </a:extLst>
              </a:tr>
              <a:tr h="728928">
                <a:tc>
                  <a:txBody>
                    <a:bodyPr/>
                    <a:lstStyle/>
                    <a:p>
                      <a:pPr algn="ctr"/>
                      <a:r>
                        <a:rPr lang="fr-FR" sz="1100" dirty="0">
                          <a:solidFill>
                            <a:srgbClr val="FF6500"/>
                          </a:solidFill>
                          <a:latin typeface="Century Gothic" panose="020B0502020202020204" pitchFamily="34" charset="0"/>
                        </a:rPr>
                        <a:t>Produits laitiers au choix </a:t>
                      </a:r>
                    </a:p>
                  </a:txBody>
                  <a:tcPr anchor="ctr"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dirty="0">
                          <a:latin typeface="Century Gothic" panose="020B0502020202020204" pitchFamily="34" charset="0"/>
                        </a:rPr>
                        <a:t>et emmental râpé BIO 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dirty="0">
                          <a:latin typeface="Century Gothic" panose="020B0502020202020204" pitchFamily="34" charset="0"/>
                        </a:rPr>
                        <a:t>Gouda BIO 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i="0" dirty="0">
                          <a:latin typeface="Century Gothic" panose="020B0502020202020204" pitchFamily="34" charset="0"/>
                        </a:rPr>
                        <a:t>Camembert BIO 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i="0" dirty="0">
                          <a:latin typeface="Century Gothic" panose="020B0502020202020204" pitchFamily="34" charset="0"/>
                        </a:rPr>
                        <a:t>Yaourt BIO nature </a:t>
                      </a:r>
                    </a:p>
                    <a:p>
                      <a:pPr algn="ctr"/>
                      <a:r>
                        <a:rPr lang="fr-FR" sz="900" i="0" dirty="0">
                          <a:latin typeface="Century Gothic" panose="020B0502020202020204" pitchFamily="34" charset="0"/>
                        </a:rPr>
                        <a:t>et sucre blanc 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i="0" dirty="0">
                          <a:latin typeface="Century Gothic" panose="020B0502020202020204" pitchFamily="34" charset="0"/>
                        </a:rPr>
                        <a:t>Fromage frais </a:t>
                      </a:r>
                      <a:r>
                        <a:rPr lang="fr-FR" sz="900" i="0" dirty="0" err="1">
                          <a:latin typeface="Century Gothic" panose="020B0502020202020204" pitchFamily="34" charset="0"/>
                        </a:rPr>
                        <a:t>Chanteneige</a:t>
                      </a:r>
                      <a:r>
                        <a:rPr lang="fr-FR" sz="900" i="0" dirty="0">
                          <a:latin typeface="Century Gothic" panose="020B0502020202020204" pitchFamily="34" charset="0"/>
                        </a:rPr>
                        <a:t> BIO 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86279546"/>
                  </a:ext>
                </a:extLst>
              </a:tr>
              <a:tr h="728928">
                <a:tc>
                  <a:txBody>
                    <a:bodyPr/>
                    <a:lstStyle/>
                    <a:p>
                      <a:pPr algn="ctr"/>
                      <a:r>
                        <a:rPr lang="fr-FR" sz="1100" dirty="0">
                          <a:solidFill>
                            <a:srgbClr val="FF6500"/>
                          </a:solidFill>
                          <a:latin typeface="Century Gothic" panose="020B0502020202020204" pitchFamily="34" charset="0"/>
                        </a:rPr>
                        <a:t>Desserts au choix</a:t>
                      </a:r>
                    </a:p>
                  </a:txBody>
                  <a:tcPr anchor="ctr"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dirty="0">
                          <a:latin typeface="Century Gothic" panose="020B0502020202020204" pitchFamily="34" charset="0"/>
                        </a:rPr>
                        <a:t>Crème dessert saveur vanille 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dirty="0">
                          <a:latin typeface="Century Gothic" panose="020B0502020202020204" pitchFamily="34" charset="0"/>
                        </a:rPr>
                        <a:t>Fruit de saison BIO 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dirty="0">
                          <a:latin typeface="Century Gothic" panose="020B0502020202020204" pitchFamily="34" charset="0"/>
                        </a:rPr>
                        <a:t>Salade de fruit de saison BIO 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i="0" dirty="0">
                          <a:latin typeface="Century Gothic" panose="020B0502020202020204" pitchFamily="34" charset="0"/>
                        </a:rPr>
                        <a:t>Cake au chocolat 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i="0" dirty="0">
                          <a:latin typeface="Century Gothic" panose="020B0502020202020204" pitchFamily="34" charset="0"/>
                        </a:rPr>
                        <a:t>Smoothie de pommes et bananes 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93676152"/>
                  </a:ext>
                </a:extLst>
              </a:tr>
            </a:tbl>
          </a:graphicData>
        </a:graphic>
      </p:graphicFrame>
      <p:sp>
        <p:nvSpPr>
          <p:cNvPr id="40" name="ZoneTexte 39">
            <a:extLst>
              <a:ext uri="{FF2B5EF4-FFF2-40B4-BE49-F238E27FC236}">
                <a16:creationId xmlns:a16="http://schemas.microsoft.com/office/drawing/2014/main" id="{AB2FC909-79CA-90AD-BF1C-26494F5276EF}"/>
              </a:ext>
            </a:extLst>
          </p:cNvPr>
          <p:cNvSpPr txBox="1"/>
          <p:nvPr/>
        </p:nvSpPr>
        <p:spPr>
          <a:xfrm>
            <a:off x="476336" y="952526"/>
            <a:ext cx="5347854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fr-FR" sz="1800" dirty="0">
                <a:solidFill>
                  <a:srgbClr val="80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Century Gothic" panose="020B0502020202020204" pitchFamily="34" charset="0"/>
              </a:rPr>
              <a:t>Du 2 Novembre au 6 Novembre 2026 </a:t>
            </a:r>
            <a:endParaRPr lang="fr-FR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buNone/>
            </a:pPr>
            <a:r>
              <a:rPr lang="fr-FR" sz="12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</a:rPr>
              <a:t> </a:t>
            </a:r>
            <a:endParaRPr lang="fr-FR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6" name="Image 11">
            <a:extLst>
              <a:ext uri="{FF2B5EF4-FFF2-40B4-BE49-F238E27FC236}">
                <a16:creationId xmlns:a16="http://schemas.microsoft.com/office/drawing/2014/main" id="{65BF6EE5-D82A-84C0-01B8-19C975B359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1606" y="4748900"/>
            <a:ext cx="152400" cy="175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Image 14">
            <a:extLst>
              <a:ext uri="{FF2B5EF4-FFF2-40B4-BE49-F238E27FC236}">
                <a16:creationId xmlns:a16="http://schemas.microsoft.com/office/drawing/2014/main" id="{66570FCB-C8A9-9DC8-D0C4-6196FAA0CD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6971" y="3025143"/>
            <a:ext cx="175997" cy="172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BF86CE9E-A8B8-8B4A-A58E-0BD5D6726D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6807" y="1824350"/>
            <a:ext cx="266115" cy="258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Image 11">
            <a:extLst>
              <a:ext uri="{FF2B5EF4-FFF2-40B4-BE49-F238E27FC236}">
                <a16:creationId xmlns:a16="http://schemas.microsoft.com/office/drawing/2014/main" id="{CDA084A8-39B5-9E6A-954F-B36B338B3C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5770" y="4572903"/>
            <a:ext cx="152400" cy="175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Image 11">
            <a:extLst>
              <a:ext uri="{FF2B5EF4-FFF2-40B4-BE49-F238E27FC236}">
                <a16:creationId xmlns:a16="http://schemas.microsoft.com/office/drawing/2014/main" id="{FA8A70BF-41A6-48EF-9D8E-439CE68C21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7300" y="5335406"/>
            <a:ext cx="152400" cy="175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Image 11">
            <a:extLst>
              <a:ext uri="{FF2B5EF4-FFF2-40B4-BE49-F238E27FC236}">
                <a16:creationId xmlns:a16="http://schemas.microsoft.com/office/drawing/2014/main" id="{7BCB8A99-9E58-57CF-6944-7BA735E749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9938" y="2215253"/>
            <a:ext cx="152400" cy="175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" name="Image 11">
            <a:extLst>
              <a:ext uri="{FF2B5EF4-FFF2-40B4-BE49-F238E27FC236}">
                <a16:creationId xmlns:a16="http://schemas.microsoft.com/office/drawing/2014/main" id="{053D6360-1E67-B133-BBEE-6D3DC9FC06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4622" y="2471712"/>
            <a:ext cx="152400" cy="175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" name="Image 11">
            <a:extLst>
              <a:ext uri="{FF2B5EF4-FFF2-40B4-BE49-F238E27FC236}">
                <a16:creationId xmlns:a16="http://schemas.microsoft.com/office/drawing/2014/main" id="{13BBEB88-519E-266F-1FBA-8FD08F8EA3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4190" y="2295715"/>
            <a:ext cx="152400" cy="175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" name="Image 11">
            <a:extLst>
              <a:ext uri="{FF2B5EF4-FFF2-40B4-BE49-F238E27FC236}">
                <a16:creationId xmlns:a16="http://schemas.microsoft.com/office/drawing/2014/main" id="{89484166-EAFF-FC33-6F3D-F8A5B15109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3774" y="3197250"/>
            <a:ext cx="152400" cy="175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" name="Image 11">
            <a:extLst>
              <a:ext uri="{FF2B5EF4-FFF2-40B4-BE49-F238E27FC236}">
                <a16:creationId xmlns:a16="http://schemas.microsoft.com/office/drawing/2014/main" id="{2CCD2708-717A-B236-0CC3-A9A9DA91CF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2716" y="4571929"/>
            <a:ext cx="152400" cy="175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" name="Image 11">
            <a:extLst>
              <a:ext uri="{FF2B5EF4-FFF2-40B4-BE49-F238E27FC236}">
                <a16:creationId xmlns:a16="http://schemas.microsoft.com/office/drawing/2014/main" id="{8657546E-461D-73D2-35EE-C6DAFD8A24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5429" y="5391288"/>
            <a:ext cx="152400" cy="175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" name="Image 11">
            <a:extLst>
              <a:ext uri="{FF2B5EF4-FFF2-40B4-BE49-F238E27FC236}">
                <a16:creationId xmlns:a16="http://schemas.microsoft.com/office/drawing/2014/main" id="{FDF5323F-7421-2012-72C2-93E963F5E2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78205" y="3827254"/>
            <a:ext cx="152400" cy="175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" name="Image 11">
            <a:extLst>
              <a:ext uri="{FF2B5EF4-FFF2-40B4-BE49-F238E27FC236}">
                <a16:creationId xmlns:a16="http://schemas.microsoft.com/office/drawing/2014/main" id="{8B9672B6-6758-B421-50D5-DA2412FCAD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91181" y="4483930"/>
            <a:ext cx="152400" cy="175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" name="Image 11">
            <a:extLst>
              <a:ext uri="{FF2B5EF4-FFF2-40B4-BE49-F238E27FC236}">
                <a16:creationId xmlns:a16="http://schemas.microsoft.com/office/drawing/2014/main" id="{C40732EA-085A-2218-6888-CC6C538085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5500" y="4025441"/>
            <a:ext cx="152400" cy="175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520105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8FF98D-D34B-3319-29D2-F9B4751B9D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ABF946E2-90D9-778C-2D57-225468C150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01" t="23782" r="8871" b="13269"/>
          <a:stretch>
            <a:fillRect/>
          </a:stretch>
        </p:blipFill>
        <p:spPr bwMode="auto">
          <a:xfrm>
            <a:off x="8547100" y="276225"/>
            <a:ext cx="1674800" cy="471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Image 2">
            <a:extLst>
              <a:ext uri="{FF2B5EF4-FFF2-40B4-BE49-F238E27FC236}">
                <a16:creationId xmlns:a16="http://schemas.microsoft.com/office/drawing/2014/main" id="{928609ED-B76D-B97E-83F1-9D9C4C77B75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412"/>
          <a:stretch>
            <a:fillRect/>
          </a:stretch>
        </p:blipFill>
        <p:spPr bwMode="auto">
          <a:xfrm>
            <a:off x="231775" y="17755"/>
            <a:ext cx="2219325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420D6A25-E0B7-6ABC-2145-D20CBFCEC34A}"/>
              </a:ext>
            </a:extLst>
          </p:cNvPr>
          <p:cNvSpPr txBox="1"/>
          <p:nvPr/>
        </p:nvSpPr>
        <p:spPr>
          <a:xfrm>
            <a:off x="2672995" y="327302"/>
            <a:ext cx="565221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800" b="1" dirty="0">
                <a:solidFill>
                  <a:schemeClr val="accent1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Century Gothic" panose="020B0502020202020204" pitchFamily="34" charset="0"/>
              </a:rPr>
              <a:t>Menus Grigny 2026 / 5 composantes SENIORS</a:t>
            </a:r>
            <a:endParaRPr lang="fr-FR" dirty="0">
              <a:solidFill>
                <a:schemeClr val="accent1"/>
              </a:solidFill>
            </a:endParaRPr>
          </a:p>
        </p:txBody>
      </p:sp>
      <p:sp>
        <p:nvSpPr>
          <p:cNvPr id="8" name="Organigramme : Procédé 9">
            <a:extLst>
              <a:ext uri="{FF2B5EF4-FFF2-40B4-BE49-F238E27FC236}">
                <a16:creationId xmlns:a16="http://schemas.microsoft.com/office/drawing/2014/main" id="{3DFFEF3D-C109-4205-A9C8-9BEEDEB689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2300" y="6243082"/>
            <a:ext cx="9294800" cy="844550"/>
          </a:xfrm>
          <a:prstGeom prst="flowChartProcess">
            <a:avLst/>
          </a:prstGeom>
          <a:noFill/>
          <a:ln w="3175" algn="ctr">
            <a:solidFill>
              <a:srgbClr val="F07F13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10" name="Image 10">
            <a:extLst>
              <a:ext uri="{FF2B5EF4-FFF2-40B4-BE49-F238E27FC236}">
                <a16:creationId xmlns:a16="http://schemas.microsoft.com/office/drawing/2014/main" id="{C60AA713-75BC-67EE-C2F6-20F073BBA1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7707" y="5950131"/>
            <a:ext cx="1237985" cy="12854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Image 11">
            <a:extLst>
              <a:ext uri="{FF2B5EF4-FFF2-40B4-BE49-F238E27FC236}">
                <a16:creationId xmlns:a16="http://schemas.microsoft.com/office/drawing/2014/main" id="{DA86DBCE-A565-9FB9-927A-941D8C078C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3814" y="6376695"/>
            <a:ext cx="246062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3" name="Picture 9">
            <a:extLst>
              <a:ext uri="{FF2B5EF4-FFF2-40B4-BE49-F238E27FC236}">
                <a16:creationId xmlns:a16="http://schemas.microsoft.com/office/drawing/2014/main" id="{4762A903-66E3-1563-12F1-FF09E6F645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4006" y="6368474"/>
            <a:ext cx="258763" cy="258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4" name="Image 81">
            <a:extLst>
              <a:ext uri="{FF2B5EF4-FFF2-40B4-BE49-F238E27FC236}">
                <a16:creationId xmlns:a16="http://schemas.microsoft.com/office/drawing/2014/main" id="{07872655-6937-6F5A-2BCA-1C233EAC4D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1189" y="6745872"/>
            <a:ext cx="279968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Image 2">
            <a:extLst>
              <a:ext uri="{FF2B5EF4-FFF2-40B4-BE49-F238E27FC236}">
                <a16:creationId xmlns:a16="http://schemas.microsoft.com/office/drawing/2014/main" id="{016D5371-7848-A182-6FC2-59D81DF638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5032" y="13450042"/>
            <a:ext cx="300038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48EB1848-67E2-66CF-0027-41C38F292F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5920" y="6373932"/>
            <a:ext cx="266115" cy="258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Image 14">
            <a:extLst>
              <a:ext uri="{FF2B5EF4-FFF2-40B4-BE49-F238E27FC236}">
                <a16:creationId xmlns:a16="http://schemas.microsoft.com/office/drawing/2014/main" id="{FE8BF3C1-632B-867F-39FF-13F9112934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9458" y="6721448"/>
            <a:ext cx="266115" cy="2602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D7280B43-6EE0-6C55-65A7-9718DD2D268E}"/>
              </a:ext>
            </a:extLst>
          </p:cNvPr>
          <p:cNvSpPr/>
          <p:nvPr/>
        </p:nvSpPr>
        <p:spPr>
          <a:xfrm>
            <a:off x="1227253" y="6363983"/>
            <a:ext cx="1327054" cy="33855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l"/>
            <a:r>
              <a:rPr lang="fr-FR" sz="800" b="0" cap="none" spc="0" dirty="0">
                <a:ln w="0"/>
                <a:solidFill>
                  <a:schemeClr val="tx1"/>
                </a:solidFill>
                <a:latin typeface="Comic Sans MS" panose="030F0702030302020204" pitchFamily="66" charset="0"/>
              </a:rPr>
              <a:t>Produit issu de l’agriculture Biologique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2065E50-0055-0AC8-42FA-FFA7CC14BFD2}"/>
              </a:ext>
            </a:extLst>
          </p:cNvPr>
          <p:cNvSpPr/>
          <p:nvPr/>
        </p:nvSpPr>
        <p:spPr>
          <a:xfrm>
            <a:off x="1240258" y="6819671"/>
            <a:ext cx="1327054" cy="21544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l"/>
            <a:r>
              <a:rPr lang="fr-FR" sz="800" b="0" cap="none" spc="0" dirty="0">
                <a:ln w="0"/>
                <a:solidFill>
                  <a:schemeClr val="tx1"/>
                </a:solidFill>
                <a:latin typeface="Comic Sans MS" panose="030F0702030302020204" pitchFamily="66" charset="0"/>
              </a:rPr>
              <a:t>Viande bovine française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E0D81FC-A30E-38BB-A0DD-3739DCF619B3}"/>
              </a:ext>
            </a:extLst>
          </p:cNvPr>
          <p:cNvSpPr/>
          <p:nvPr/>
        </p:nvSpPr>
        <p:spPr>
          <a:xfrm>
            <a:off x="3251443" y="6412429"/>
            <a:ext cx="1327054" cy="21544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l"/>
            <a:r>
              <a:rPr lang="fr-FR" sz="800" b="0" cap="none" spc="0" dirty="0">
                <a:ln w="0"/>
                <a:solidFill>
                  <a:schemeClr val="tx1"/>
                </a:solidFill>
                <a:latin typeface="Comic Sans MS" panose="030F0702030302020204" pitchFamily="66" charset="0"/>
              </a:rPr>
              <a:t>Viande française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842EB57-5202-1364-24C8-8FE3D5C55ADA}"/>
              </a:ext>
            </a:extLst>
          </p:cNvPr>
          <p:cNvSpPr/>
          <p:nvPr/>
        </p:nvSpPr>
        <p:spPr>
          <a:xfrm>
            <a:off x="8422035" y="6744483"/>
            <a:ext cx="1589199" cy="21544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l"/>
            <a:r>
              <a:rPr lang="fr-FR" sz="800" b="0" cap="none" spc="0" dirty="0">
                <a:ln w="0"/>
                <a:solidFill>
                  <a:schemeClr val="tx1"/>
                </a:solidFill>
                <a:latin typeface="Comic Sans MS" panose="030F0702030302020204" pitchFamily="66" charset="0"/>
              </a:rPr>
              <a:t>Produit de la mer durable 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B8A0BC97-9A1E-194D-6558-95F678A89BD6}"/>
              </a:ext>
            </a:extLst>
          </p:cNvPr>
          <p:cNvSpPr/>
          <p:nvPr/>
        </p:nvSpPr>
        <p:spPr>
          <a:xfrm>
            <a:off x="8422035" y="6412429"/>
            <a:ext cx="912340" cy="21544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l"/>
            <a:r>
              <a:rPr lang="fr-FR" sz="800" b="0" cap="none" spc="0" dirty="0">
                <a:ln w="0"/>
                <a:solidFill>
                  <a:schemeClr val="tx1"/>
                </a:solidFill>
                <a:latin typeface="Comic Sans MS" panose="030F0702030302020204" pitchFamily="66" charset="0"/>
              </a:rPr>
              <a:t>Plat végétarien</a:t>
            </a:r>
          </a:p>
        </p:txBody>
      </p:sp>
      <p:pic>
        <p:nvPicPr>
          <p:cNvPr id="26" name="Image 2">
            <a:extLst>
              <a:ext uri="{FF2B5EF4-FFF2-40B4-BE49-F238E27FC236}">
                <a16:creationId xmlns:a16="http://schemas.microsoft.com/office/drawing/2014/main" id="{DB13F3F7-62CD-7225-522E-32135C4B7C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3755" y="6363983"/>
            <a:ext cx="300038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" name="Rectangle 29">
            <a:extLst>
              <a:ext uri="{FF2B5EF4-FFF2-40B4-BE49-F238E27FC236}">
                <a16:creationId xmlns:a16="http://schemas.microsoft.com/office/drawing/2014/main" id="{1D7BB9AA-B39A-5AC8-CAC0-34399928B92C}"/>
              </a:ext>
            </a:extLst>
          </p:cNvPr>
          <p:cNvSpPr/>
          <p:nvPr/>
        </p:nvSpPr>
        <p:spPr>
          <a:xfrm>
            <a:off x="6399529" y="6383637"/>
            <a:ext cx="1828231" cy="21544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l"/>
            <a:r>
              <a:rPr lang="fr-FR" sz="800" b="0" cap="none" spc="0" dirty="0">
                <a:ln w="0"/>
                <a:solidFill>
                  <a:schemeClr val="tx1"/>
                </a:solidFill>
                <a:latin typeface="Comic Sans MS" panose="030F0702030302020204" pitchFamily="66" charset="0"/>
              </a:rPr>
              <a:t>Appellation d’Origine Protégée </a:t>
            </a: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DEF5370A-291E-513D-0234-A3444FEB3DD1}"/>
              </a:ext>
            </a:extLst>
          </p:cNvPr>
          <p:cNvSpPr txBox="1"/>
          <p:nvPr/>
        </p:nvSpPr>
        <p:spPr>
          <a:xfrm>
            <a:off x="496455" y="5646789"/>
            <a:ext cx="9752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fr-FR" sz="800" i="1" dirty="0">
                <a:solidFill>
                  <a:srgbClr val="80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Century Gothic" panose="020B0502020202020204" pitchFamily="34" charset="0"/>
              </a:rPr>
              <a:t>Les entrées de crudités sont préparées à partir de produits bruts qui sont lavés, triés, épluchés si nécessaire, et découpés à la cuisine Robert </a:t>
            </a:r>
            <a:r>
              <a:rPr lang="fr-FR" sz="800" i="1" dirty="0" err="1">
                <a:solidFill>
                  <a:srgbClr val="80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Century Gothic" panose="020B0502020202020204" pitchFamily="34" charset="0"/>
              </a:rPr>
              <a:t>Malfroy</a:t>
            </a:r>
            <a:endParaRPr lang="fr-FR" sz="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>
              <a:buNone/>
            </a:pPr>
            <a:r>
              <a:rPr lang="fr-FR" sz="800" i="1" dirty="0">
                <a:solidFill>
                  <a:srgbClr val="80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Century Gothic" panose="020B0502020202020204" pitchFamily="34" charset="0"/>
              </a:rPr>
              <a:t>Les sauces d’accompagnements ainsi que les vinaigrettes sont élaborées à la cuisine. </a:t>
            </a:r>
            <a:endParaRPr lang="fr-FR" sz="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>
              <a:buNone/>
            </a:pPr>
            <a:r>
              <a:rPr lang="fr-FR" sz="800" i="1" dirty="0">
                <a:solidFill>
                  <a:srgbClr val="80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Century Gothic" panose="020B0502020202020204" pitchFamily="34" charset="0"/>
              </a:rPr>
              <a:t>Nos pâtisseries servis en dessert sont réalisées par nos cuisiniers. </a:t>
            </a:r>
            <a:endParaRPr lang="fr-FR" sz="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>
              <a:buNone/>
            </a:pPr>
            <a:r>
              <a:rPr lang="fr-FR" sz="800" b="1" i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Century Gothic" panose="020B0502020202020204" pitchFamily="34" charset="0"/>
              </a:rPr>
              <a:t>Au quotidien, les agents communaux cuisinent pour ravir les papilles des enfants et des plus grands. </a:t>
            </a:r>
            <a:endParaRPr lang="fr-FR" sz="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2F097F9E-C499-4DE2-C295-39354532054C}"/>
              </a:ext>
            </a:extLst>
          </p:cNvPr>
          <p:cNvSpPr/>
          <p:nvPr/>
        </p:nvSpPr>
        <p:spPr>
          <a:xfrm>
            <a:off x="2451100" y="428625"/>
            <a:ext cx="221895" cy="2794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bg1"/>
              </a:solidFill>
            </a:endParaRPr>
          </a:p>
        </p:txBody>
      </p:sp>
      <p:graphicFrame>
        <p:nvGraphicFramePr>
          <p:cNvPr id="38" name="Tableau 37">
            <a:extLst>
              <a:ext uri="{FF2B5EF4-FFF2-40B4-BE49-F238E27FC236}">
                <a16:creationId xmlns:a16="http://schemas.microsoft.com/office/drawing/2014/main" id="{F982A506-3FA5-CDF2-06B1-A1D920EFD1E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00311946"/>
              </p:ext>
            </p:extLst>
          </p:nvPr>
        </p:nvGraphicFramePr>
        <p:xfrm>
          <a:off x="640930" y="1324301"/>
          <a:ext cx="9411540" cy="44218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68590">
                  <a:extLst>
                    <a:ext uri="{9D8B030D-6E8A-4147-A177-3AD203B41FA5}">
                      <a16:colId xmlns:a16="http://schemas.microsoft.com/office/drawing/2014/main" val="150260312"/>
                    </a:ext>
                  </a:extLst>
                </a:gridCol>
                <a:gridCol w="1568590">
                  <a:extLst>
                    <a:ext uri="{9D8B030D-6E8A-4147-A177-3AD203B41FA5}">
                      <a16:colId xmlns:a16="http://schemas.microsoft.com/office/drawing/2014/main" val="363410377"/>
                    </a:ext>
                  </a:extLst>
                </a:gridCol>
                <a:gridCol w="1568590">
                  <a:extLst>
                    <a:ext uri="{9D8B030D-6E8A-4147-A177-3AD203B41FA5}">
                      <a16:colId xmlns:a16="http://schemas.microsoft.com/office/drawing/2014/main" val="160180520"/>
                    </a:ext>
                  </a:extLst>
                </a:gridCol>
                <a:gridCol w="1568590">
                  <a:extLst>
                    <a:ext uri="{9D8B030D-6E8A-4147-A177-3AD203B41FA5}">
                      <a16:colId xmlns:a16="http://schemas.microsoft.com/office/drawing/2014/main" val="3221133382"/>
                    </a:ext>
                  </a:extLst>
                </a:gridCol>
                <a:gridCol w="1568590">
                  <a:extLst>
                    <a:ext uri="{9D8B030D-6E8A-4147-A177-3AD203B41FA5}">
                      <a16:colId xmlns:a16="http://schemas.microsoft.com/office/drawing/2014/main" val="3512541855"/>
                    </a:ext>
                  </a:extLst>
                </a:gridCol>
                <a:gridCol w="1568590">
                  <a:extLst>
                    <a:ext uri="{9D8B030D-6E8A-4147-A177-3AD203B41FA5}">
                      <a16:colId xmlns:a16="http://schemas.microsoft.com/office/drawing/2014/main" val="589064424"/>
                    </a:ext>
                  </a:extLst>
                </a:gridCol>
              </a:tblGrid>
              <a:tr h="728928">
                <a:tc>
                  <a:txBody>
                    <a:bodyPr/>
                    <a:lstStyle/>
                    <a:p>
                      <a:pPr algn="l"/>
                      <a:endParaRPr lang="fr-FR" sz="1400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</a:rPr>
                        <a:t>Lundi</a:t>
                      </a:r>
                    </a:p>
                  </a:txBody>
                  <a:tcPr anchor="ctr">
                    <a:lnB>
                      <a:noFill/>
                    </a:lnB>
                    <a:solidFill>
                      <a:srgbClr val="FF65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</a:rPr>
                        <a:t>Mardi</a:t>
                      </a:r>
                    </a:p>
                  </a:txBody>
                  <a:tcPr anchor="ctr">
                    <a:lnB>
                      <a:noFill/>
                    </a:lnB>
                    <a:solidFill>
                      <a:srgbClr val="FF65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</a:rPr>
                        <a:t>Mercredi</a:t>
                      </a:r>
                    </a:p>
                  </a:txBody>
                  <a:tcPr anchor="ctr">
                    <a:lnB>
                      <a:noFill/>
                    </a:lnB>
                    <a:solidFill>
                      <a:srgbClr val="FF65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</a:rPr>
                        <a:t>Jeudi </a:t>
                      </a:r>
                    </a:p>
                  </a:txBody>
                  <a:tcPr anchor="ctr">
                    <a:lnB>
                      <a:noFill/>
                    </a:lnB>
                    <a:solidFill>
                      <a:srgbClr val="FF65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</a:rPr>
                        <a:t>Vendredi </a:t>
                      </a:r>
                    </a:p>
                  </a:txBody>
                  <a:tcPr anchor="ctr">
                    <a:lnB>
                      <a:noFill/>
                    </a:lnB>
                    <a:solidFill>
                      <a:srgbClr val="FF65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25285328"/>
                  </a:ext>
                </a:extLst>
              </a:tr>
              <a:tr h="728928">
                <a:tc>
                  <a:txBody>
                    <a:bodyPr/>
                    <a:lstStyle/>
                    <a:p>
                      <a:pPr algn="ctr"/>
                      <a:r>
                        <a:rPr lang="fr-FR" sz="1100" dirty="0">
                          <a:solidFill>
                            <a:srgbClr val="FF6500"/>
                          </a:solidFill>
                          <a:latin typeface="Century Gothic" panose="020B0502020202020204" pitchFamily="34" charset="0"/>
                        </a:rPr>
                        <a:t>Hors d’œuvre au choix </a:t>
                      </a:r>
                    </a:p>
                  </a:txBody>
                  <a:tcPr anchor="ctr"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dirty="0">
                          <a:latin typeface="Century Gothic" panose="020B0502020202020204" pitchFamily="34" charset="0"/>
                        </a:rPr>
                        <a:t>Radis roses et beurre </a:t>
                      </a:r>
                    </a:p>
                    <a:p>
                      <a:pPr algn="ctr"/>
                      <a:r>
                        <a:rPr lang="fr-FR" sz="900" dirty="0">
                          <a:latin typeface="Century Gothic" panose="020B0502020202020204" pitchFamily="34" charset="0"/>
                        </a:rPr>
                        <a:t>Emincé de chou rouge vinaigrette à la moutarde 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dirty="0">
                          <a:latin typeface="Century Gothic" panose="020B0502020202020204" pitchFamily="34" charset="0"/>
                        </a:rPr>
                        <a:t>Tartinable de haricots rouges aux épices façon mexicaines fumées </a:t>
                      </a:r>
                    </a:p>
                    <a:p>
                      <a:pPr algn="ctr"/>
                      <a:r>
                        <a:rPr lang="fr-FR" sz="900" dirty="0">
                          <a:latin typeface="Century Gothic" panose="020B0502020202020204" pitchFamily="34" charset="0"/>
                        </a:rPr>
                        <a:t>Tartinable de haricots blancs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900" dirty="0"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dirty="0">
                          <a:latin typeface="Century Gothic" panose="020B0502020202020204" pitchFamily="34" charset="0"/>
                        </a:rPr>
                        <a:t>Mortadelle de porc </a:t>
                      </a:r>
                    </a:p>
                    <a:p>
                      <a:pPr algn="ctr"/>
                      <a:r>
                        <a:rPr lang="fr-FR" sz="900" i="1" dirty="0">
                          <a:latin typeface="Century Gothic" panose="020B0502020202020204" pitchFamily="34" charset="0"/>
                        </a:rPr>
                        <a:t>Terrine de légumes 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dirty="0">
                          <a:latin typeface="Century Gothic" panose="020B0502020202020204" pitchFamily="34" charset="0"/>
                        </a:rPr>
                        <a:t>Chou chinois </a:t>
                      </a:r>
                    </a:p>
                    <a:p>
                      <a:pPr algn="ctr"/>
                      <a:r>
                        <a:rPr lang="fr-FR" sz="900" dirty="0">
                          <a:latin typeface="Century Gothic" panose="020B0502020202020204" pitchFamily="34" charset="0"/>
                        </a:rPr>
                        <a:t>Emincé d'endives </a:t>
                      </a:r>
                    </a:p>
                    <a:p>
                      <a:pPr algn="ctr"/>
                      <a:r>
                        <a:rPr lang="fr-FR" sz="900" dirty="0">
                          <a:latin typeface="Century Gothic" panose="020B0502020202020204" pitchFamily="34" charset="0"/>
                        </a:rPr>
                        <a:t>et vinaigrette moutarde 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05499431"/>
                  </a:ext>
                </a:extLst>
              </a:tr>
              <a:tr h="728928">
                <a:tc>
                  <a:txBody>
                    <a:bodyPr/>
                    <a:lstStyle/>
                    <a:p>
                      <a:pPr algn="ctr"/>
                      <a:r>
                        <a:rPr lang="fr-FR" sz="1100" dirty="0">
                          <a:solidFill>
                            <a:srgbClr val="FF6500"/>
                          </a:solidFill>
                          <a:latin typeface="Century Gothic" panose="020B0502020202020204" pitchFamily="34" charset="0"/>
                        </a:rPr>
                        <a:t>Plat protidique</a:t>
                      </a:r>
                    </a:p>
                  </a:txBody>
                  <a:tcPr anchor="ctr"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Sauté de porc VF sauce moutarde</a:t>
                      </a:r>
                      <a:endParaRPr lang="fr-FR" sz="900" b="0" i="1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Escalope de veau milanaise</a:t>
                      </a:r>
                      <a:r>
                        <a:rPr lang="fr-FR" sz="900" b="0" i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900" b="0" i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0" i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Merlu PMD sauce bretonne (crème, champignons, poireaux) 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0" i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Boulettes de moutons sauce poivrade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83611819"/>
                  </a:ext>
                </a:extLst>
              </a:tr>
              <a:tr h="728928">
                <a:tc>
                  <a:txBody>
                    <a:bodyPr/>
                    <a:lstStyle/>
                    <a:p>
                      <a:pPr algn="ctr"/>
                      <a:r>
                        <a:rPr lang="fr-FR" sz="1100" dirty="0">
                          <a:solidFill>
                            <a:srgbClr val="FF6500"/>
                          </a:solidFill>
                          <a:latin typeface="Century Gothic" panose="020B0502020202020204" pitchFamily="34" charset="0"/>
                        </a:rPr>
                        <a:t>Sa garniture</a:t>
                      </a:r>
                    </a:p>
                  </a:txBody>
                  <a:tcPr anchor="ctr"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dirty="0">
                          <a:latin typeface="Century Gothic" panose="020B0502020202020204" pitchFamily="34" charset="0"/>
                        </a:rPr>
                        <a:t>Semoule BIO 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dirty="0">
                          <a:latin typeface="Century Gothic" panose="020B0502020202020204" pitchFamily="34" charset="0"/>
                        </a:rPr>
                        <a:t>Epinards BIO hachés à la béchamel 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i="0" dirty="0">
                          <a:latin typeface="Century Gothic" panose="020B0502020202020204" pitchFamily="34" charset="0"/>
                        </a:rPr>
                        <a:t>Férié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i="0" dirty="0">
                          <a:latin typeface="Century Gothic" panose="020B0502020202020204" pitchFamily="34" charset="0"/>
                        </a:rPr>
                        <a:t>Brocolis BIO 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i="0" dirty="0">
                          <a:latin typeface="Century Gothic" panose="020B0502020202020204" pitchFamily="34" charset="0"/>
                        </a:rPr>
                        <a:t>Coquillettes BIO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71331799"/>
                  </a:ext>
                </a:extLst>
              </a:tr>
              <a:tr h="728928">
                <a:tc>
                  <a:txBody>
                    <a:bodyPr/>
                    <a:lstStyle/>
                    <a:p>
                      <a:pPr algn="ctr"/>
                      <a:r>
                        <a:rPr lang="fr-FR" sz="1100" dirty="0">
                          <a:solidFill>
                            <a:srgbClr val="FF6500"/>
                          </a:solidFill>
                          <a:latin typeface="Century Gothic" panose="020B0502020202020204" pitchFamily="34" charset="0"/>
                        </a:rPr>
                        <a:t>Produits laitiers au choix </a:t>
                      </a:r>
                    </a:p>
                  </a:txBody>
                  <a:tcPr anchor="ctr"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dirty="0">
                          <a:latin typeface="Century Gothic" panose="020B0502020202020204" pitchFamily="34" charset="0"/>
                        </a:rPr>
                        <a:t>Fromage frais Saint </a:t>
                      </a:r>
                      <a:r>
                        <a:rPr lang="fr-FR" sz="900" dirty="0" err="1">
                          <a:latin typeface="Century Gothic" panose="020B0502020202020204" pitchFamily="34" charset="0"/>
                        </a:rPr>
                        <a:t>Môret</a:t>
                      </a:r>
                      <a:r>
                        <a:rPr lang="fr-FR" sz="900" dirty="0">
                          <a:latin typeface="Century Gothic" panose="020B0502020202020204" pitchFamily="34" charset="0"/>
                        </a:rPr>
                        <a:t> BIO 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dirty="0">
                          <a:latin typeface="Century Gothic" panose="020B0502020202020204" pitchFamily="34" charset="0"/>
                        </a:rPr>
                        <a:t>Petit fromage frais nature au lait entier 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900" i="0" dirty="0"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i="0" dirty="0">
                          <a:latin typeface="Century Gothic" panose="020B0502020202020204" pitchFamily="34" charset="0"/>
                        </a:rPr>
                        <a:t>Brie BIO 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i="0" dirty="0">
                          <a:latin typeface="Century Gothic" panose="020B0502020202020204" pitchFamily="34" charset="0"/>
                        </a:rPr>
                        <a:t>Saint Nectaire AOP 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86279546"/>
                  </a:ext>
                </a:extLst>
              </a:tr>
              <a:tr h="728928">
                <a:tc>
                  <a:txBody>
                    <a:bodyPr/>
                    <a:lstStyle/>
                    <a:p>
                      <a:pPr algn="ctr"/>
                      <a:r>
                        <a:rPr lang="fr-FR" sz="1100" dirty="0">
                          <a:solidFill>
                            <a:srgbClr val="FF6500"/>
                          </a:solidFill>
                          <a:latin typeface="Century Gothic" panose="020B0502020202020204" pitchFamily="34" charset="0"/>
                        </a:rPr>
                        <a:t>Desserts au choix</a:t>
                      </a:r>
                    </a:p>
                  </a:txBody>
                  <a:tcPr anchor="ctr"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dirty="0">
                          <a:latin typeface="Century Gothic" panose="020B0502020202020204" pitchFamily="34" charset="0"/>
                        </a:rPr>
                        <a:t>Ile flottante et sa crème anglaise 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dirty="0">
                          <a:latin typeface="Century Gothic" panose="020B0502020202020204" pitchFamily="34" charset="0"/>
                        </a:rPr>
                        <a:t>Fruit de saison BIO 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900" i="0" dirty="0"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i="0" dirty="0">
                          <a:latin typeface="Century Gothic" panose="020B0502020202020204" pitchFamily="34" charset="0"/>
                        </a:rPr>
                        <a:t>Fruit de saison BIO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i="0" dirty="0">
                          <a:latin typeface="Century Gothic" panose="020B0502020202020204" pitchFamily="34" charset="0"/>
                        </a:rPr>
                        <a:t>Crème dessert citron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93676152"/>
                  </a:ext>
                </a:extLst>
              </a:tr>
            </a:tbl>
          </a:graphicData>
        </a:graphic>
      </p:graphicFrame>
      <p:sp>
        <p:nvSpPr>
          <p:cNvPr id="40" name="ZoneTexte 39">
            <a:extLst>
              <a:ext uri="{FF2B5EF4-FFF2-40B4-BE49-F238E27FC236}">
                <a16:creationId xmlns:a16="http://schemas.microsoft.com/office/drawing/2014/main" id="{6627C4D3-24AE-13D9-126B-8447793D5F47}"/>
              </a:ext>
            </a:extLst>
          </p:cNvPr>
          <p:cNvSpPr txBox="1"/>
          <p:nvPr/>
        </p:nvSpPr>
        <p:spPr>
          <a:xfrm>
            <a:off x="476336" y="952526"/>
            <a:ext cx="5347854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fr-FR" sz="1800" dirty="0">
                <a:solidFill>
                  <a:srgbClr val="80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Century Gothic" panose="020B0502020202020204" pitchFamily="34" charset="0"/>
              </a:rPr>
              <a:t>Du 9 Novembre au 13 Novembre 2026 </a:t>
            </a:r>
            <a:endParaRPr lang="fr-FR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buNone/>
            </a:pPr>
            <a:r>
              <a:rPr lang="fr-FR" sz="12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</a:rPr>
              <a:t> </a:t>
            </a:r>
            <a:endParaRPr lang="fr-FR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6" name="Image 11">
            <a:extLst>
              <a:ext uri="{FF2B5EF4-FFF2-40B4-BE49-F238E27FC236}">
                <a16:creationId xmlns:a16="http://schemas.microsoft.com/office/drawing/2014/main" id="{51EE5AD4-5D8F-C1BB-AABC-BA544AE1D6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1100" y="3828341"/>
            <a:ext cx="152400" cy="175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Image 2">
            <a:extLst>
              <a:ext uri="{FF2B5EF4-FFF2-40B4-BE49-F238E27FC236}">
                <a16:creationId xmlns:a16="http://schemas.microsoft.com/office/drawing/2014/main" id="{5D18E841-9FC7-4ECB-68DE-3BAF551114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71690" y="4580926"/>
            <a:ext cx="180780" cy="175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9">
            <a:extLst>
              <a:ext uri="{FF2B5EF4-FFF2-40B4-BE49-F238E27FC236}">
                <a16:creationId xmlns:a16="http://schemas.microsoft.com/office/drawing/2014/main" id="{18495BB3-3648-C607-F6F7-0AB6E1B001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6308" y="3229070"/>
            <a:ext cx="175997" cy="175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Image 14">
            <a:extLst>
              <a:ext uri="{FF2B5EF4-FFF2-40B4-BE49-F238E27FC236}">
                <a16:creationId xmlns:a16="http://schemas.microsoft.com/office/drawing/2014/main" id="{217A7A0C-F0EC-6DFB-8625-85797D55BB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9503" y="2943225"/>
            <a:ext cx="175997" cy="172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Image 11">
            <a:extLst>
              <a:ext uri="{FF2B5EF4-FFF2-40B4-BE49-F238E27FC236}">
                <a16:creationId xmlns:a16="http://schemas.microsoft.com/office/drawing/2014/main" id="{B8B0BF12-1A9C-38AC-F4AB-1C2B3855F0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98700" y="4492928"/>
            <a:ext cx="152400" cy="175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Image 11">
            <a:extLst>
              <a:ext uri="{FF2B5EF4-FFF2-40B4-BE49-F238E27FC236}">
                <a16:creationId xmlns:a16="http://schemas.microsoft.com/office/drawing/2014/main" id="{75D1A719-8A4E-4B2D-16E1-EF9DDA5798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5700" y="3936692"/>
            <a:ext cx="152400" cy="175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B9BDB637-D8D6-592C-962B-E4E56E6A74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7300" y="5310343"/>
            <a:ext cx="152400" cy="175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C0646B33-4E78-30DA-DE2E-3746E96DAC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79325" y="4573900"/>
            <a:ext cx="152400" cy="175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66E837A0-1B3E-ACF5-C497-C8A8BAA619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9005" y="5302569"/>
            <a:ext cx="152400" cy="175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7780A96D-722A-705E-13FA-064C8A663E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3300" y="3851400"/>
            <a:ext cx="152400" cy="175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4A73256C-2C04-DB49-BDD2-137B968CD5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4130" y="3851400"/>
            <a:ext cx="152400" cy="175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208079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45A8C3-8BCD-3D90-2A35-1BD9BE8024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29FD9BE3-1906-DA2C-B7D4-B8EA747CE4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01" t="23782" r="8871" b="13269"/>
          <a:stretch>
            <a:fillRect/>
          </a:stretch>
        </p:blipFill>
        <p:spPr bwMode="auto">
          <a:xfrm>
            <a:off x="8547100" y="276225"/>
            <a:ext cx="1674800" cy="471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Image 2">
            <a:extLst>
              <a:ext uri="{FF2B5EF4-FFF2-40B4-BE49-F238E27FC236}">
                <a16:creationId xmlns:a16="http://schemas.microsoft.com/office/drawing/2014/main" id="{B57AF9D3-0479-5BCB-368F-32D116D7B2F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412"/>
          <a:stretch>
            <a:fillRect/>
          </a:stretch>
        </p:blipFill>
        <p:spPr bwMode="auto">
          <a:xfrm>
            <a:off x="231775" y="17755"/>
            <a:ext cx="2219325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80A6DD0B-C3B8-9FED-E1F8-38BB8F3FCD91}"/>
              </a:ext>
            </a:extLst>
          </p:cNvPr>
          <p:cNvSpPr txBox="1"/>
          <p:nvPr/>
        </p:nvSpPr>
        <p:spPr>
          <a:xfrm>
            <a:off x="2672995" y="327302"/>
            <a:ext cx="565221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800" b="1" dirty="0">
                <a:solidFill>
                  <a:schemeClr val="accent1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Century Gothic" panose="020B0502020202020204" pitchFamily="34" charset="0"/>
              </a:rPr>
              <a:t>Menus Grigny 2026 / 5 composantes SENIORS</a:t>
            </a:r>
            <a:endParaRPr lang="fr-FR" dirty="0">
              <a:solidFill>
                <a:schemeClr val="accent1"/>
              </a:solidFill>
            </a:endParaRPr>
          </a:p>
        </p:txBody>
      </p:sp>
      <p:sp>
        <p:nvSpPr>
          <p:cNvPr id="8" name="Organigramme : Procédé 9">
            <a:extLst>
              <a:ext uri="{FF2B5EF4-FFF2-40B4-BE49-F238E27FC236}">
                <a16:creationId xmlns:a16="http://schemas.microsoft.com/office/drawing/2014/main" id="{DAC69C38-CDCA-08BB-0312-B7B9A472270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2300" y="6243082"/>
            <a:ext cx="9294800" cy="844550"/>
          </a:xfrm>
          <a:prstGeom prst="flowChartProcess">
            <a:avLst/>
          </a:prstGeom>
          <a:noFill/>
          <a:ln w="3175" algn="ctr">
            <a:solidFill>
              <a:srgbClr val="F07F13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10" name="Image 10">
            <a:extLst>
              <a:ext uri="{FF2B5EF4-FFF2-40B4-BE49-F238E27FC236}">
                <a16:creationId xmlns:a16="http://schemas.microsoft.com/office/drawing/2014/main" id="{AF9FBB58-D33F-41BE-85C7-A02A6731E7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7707" y="5950131"/>
            <a:ext cx="1237985" cy="12854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Image 11">
            <a:extLst>
              <a:ext uri="{FF2B5EF4-FFF2-40B4-BE49-F238E27FC236}">
                <a16:creationId xmlns:a16="http://schemas.microsoft.com/office/drawing/2014/main" id="{63437A03-2448-1403-9438-D028C3B778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3814" y="6376695"/>
            <a:ext cx="246062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3" name="Picture 9">
            <a:extLst>
              <a:ext uri="{FF2B5EF4-FFF2-40B4-BE49-F238E27FC236}">
                <a16:creationId xmlns:a16="http://schemas.microsoft.com/office/drawing/2014/main" id="{1D99F918-D929-772A-857D-2A5316513F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4006" y="6368474"/>
            <a:ext cx="258763" cy="258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4" name="Image 81">
            <a:extLst>
              <a:ext uri="{FF2B5EF4-FFF2-40B4-BE49-F238E27FC236}">
                <a16:creationId xmlns:a16="http://schemas.microsoft.com/office/drawing/2014/main" id="{90BDB129-7B58-820B-7875-C825E631B4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1189" y="6745872"/>
            <a:ext cx="279968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Image 2">
            <a:extLst>
              <a:ext uri="{FF2B5EF4-FFF2-40B4-BE49-F238E27FC236}">
                <a16:creationId xmlns:a16="http://schemas.microsoft.com/office/drawing/2014/main" id="{8A5EBD3A-7C71-54A7-ADEC-B032EA3012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5032" y="13450042"/>
            <a:ext cx="300038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74E2CA76-A756-86AD-FB4D-D83CA0FBC4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5920" y="6373932"/>
            <a:ext cx="266115" cy="258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Image 14">
            <a:extLst>
              <a:ext uri="{FF2B5EF4-FFF2-40B4-BE49-F238E27FC236}">
                <a16:creationId xmlns:a16="http://schemas.microsoft.com/office/drawing/2014/main" id="{6F7C20FD-7BB8-44C3-3A41-A03A90A982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9458" y="6721448"/>
            <a:ext cx="266115" cy="2602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BDFDF18C-C586-BF9E-D695-A89AC9F0F68E}"/>
              </a:ext>
            </a:extLst>
          </p:cNvPr>
          <p:cNvSpPr/>
          <p:nvPr/>
        </p:nvSpPr>
        <p:spPr>
          <a:xfrm>
            <a:off x="1227253" y="6363983"/>
            <a:ext cx="1327054" cy="33855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l"/>
            <a:r>
              <a:rPr lang="fr-FR" sz="800" b="0" cap="none" spc="0" dirty="0">
                <a:ln w="0"/>
                <a:solidFill>
                  <a:schemeClr val="tx1"/>
                </a:solidFill>
                <a:latin typeface="Comic Sans MS" panose="030F0702030302020204" pitchFamily="66" charset="0"/>
              </a:rPr>
              <a:t>Produit issu de l’agriculture Biologique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113A8FD-4434-D1F7-CF89-28E9F5D6DFA3}"/>
              </a:ext>
            </a:extLst>
          </p:cNvPr>
          <p:cNvSpPr/>
          <p:nvPr/>
        </p:nvSpPr>
        <p:spPr>
          <a:xfrm>
            <a:off x="1240258" y="6819671"/>
            <a:ext cx="1327054" cy="21544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l"/>
            <a:r>
              <a:rPr lang="fr-FR" sz="800" b="0" cap="none" spc="0" dirty="0">
                <a:ln w="0"/>
                <a:solidFill>
                  <a:schemeClr val="tx1"/>
                </a:solidFill>
                <a:latin typeface="Comic Sans MS" panose="030F0702030302020204" pitchFamily="66" charset="0"/>
              </a:rPr>
              <a:t>Viande bovine française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6A0F657A-4EDF-0C75-017B-359A60D4549B}"/>
              </a:ext>
            </a:extLst>
          </p:cNvPr>
          <p:cNvSpPr/>
          <p:nvPr/>
        </p:nvSpPr>
        <p:spPr>
          <a:xfrm>
            <a:off x="3251443" y="6412429"/>
            <a:ext cx="1327054" cy="21544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l"/>
            <a:r>
              <a:rPr lang="fr-FR" sz="800" b="0" cap="none" spc="0" dirty="0">
                <a:ln w="0"/>
                <a:solidFill>
                  <a:schemeClr val="tx1"/>
                </a:solidFill>
                <a:latin typeface="Comic Sans MS" panose="030F0702030302020204" pitchFamily="66" charset="0"/>
              </a:rPr>
              <a:t>Viande française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730BBF0-FDDE-A437-39A1-78086108D59C}"/>
              </a:ext>
            </a:extLst>
          </p:cNvPr>
          <p:cNvSpPr/>
          <p:nvPr/>
        </p:nvSpPr>
        <p:spPr>
          <a:xfrm>
            <a:off x="8422035" y="6744483"/>
            <a:ext cx="1589199" cy="21544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l"/>
            <a:r>
              <a:rPr lang="fr-FR" sz="800" b="0" cap="none" spc="0" dirty="0">
                <a:ln w="0"/>
                <a:solidFill>
                  <a:schemeClr val="tx1"/>
                </a:solidFill>
                <a:latin typeface="Comic Sans MS" panose="030F0702030302020204" pitchFamily="66" charset="0"/>
              </a:rPr>
              <a:t>Produit de la mer durable 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2EDEDC91-D87B-DF5C-D5CF-8592CD0CEE37}"/>
              </a:ext>
            </a:extLst>
          </p:cNvPr>
          <p:cNvSpPr/>
          <p:nvPr/>
        </p:nvSpPr>
        <p:spPr>
          <a:xfrm>
            <a:off x="8422035" y="6412429"/>
            <a:ext cx="912340" cy="21544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l"/>
            <a:r>
              <a:rPr lang="fr-FR" sz="800" b="0" cap="none" spc="0" dirty="0">
                <a:ln w="0"/>
                <a:solidFill>
                  <a:schemeClr val="tx1"/>
                </a:solidFill>
                <a:latin typeface="Comic Sans MS" panose="030F0702030302020204" pitchFamily="66" charset="0"/>
              </a:rPr>
              <a:t>Plat végétarien</a:t>
            </a:r>
          </a:p>
        </p:txBody>
      </p:sp>
      <p:pic>
        <p:nvPicPr>
          <p:cNvPr id="26" name="Image 2">
            <a:extLst>
              <a:ext uri="{FF2B5EF4-FFF2-40B4-BE49-F238E27FC236}">
                <a16:creationId xmlns:a16="http://schemas.microsoft.com/office/drawing/2014/main" id="{63845DA7-EA12-410B-716D-9FC6D53E8D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3755" y="6363983"/>
            <a:ext cx="300038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" name="Rectangle 29">
            <a:extLst>
              <a:ext uri="{FF2B5EF4-FFF2-40B4-BE49-F238E27FC236}">
                <a16:creationId xmlns:a16="http://schemas.microsoft.com/office/drawing/2014/main" id="{B7C62C00-BFA4-851D-340E-9F6D491BAB33}"/>
              </a:ext>
            </a:extLst>
          </p:cNvPr>
          <p:cNvSpPr/>
          <p:nvPr/>
        </p:nvSpPr>
        <p:spPr>
          <a:xfrm>
            <a:off x="6399529" y="6383637"/>
            <a:ext cx="1828231" cy="21544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l"/>
            <a:r>
              <a:rPr lang="fr-FR" sz="800" b="0" cap="none" spc="0" dirty="0">
                <a:ln w="0"/>
                <a:solidFill>
                  <a:schemeClr val="tx1"/>
                </a:solidFill>
                <a:latin typeface="Comic Sans MS" panose="030F0702030302020204" pitchFamily="66" charset="0"/>
              </a:rPr>
              <a:t>Appellation d’Origine Protégée </a:t>
            </a: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A88137C1-DB7F-8FD9-F111-79C7F297A7B2}"/>
              </a:ext>
            </a:extLst>
          </p:cNvPr>
          <p:cNvSpPr txBox="1"/>
          <p:nvPr/>
        </p:nvSpPr>
        <p:spPr>
          <a:xfrm>
            <a:off x="496455" y="5646789"/>
            <a:ext cx="9752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fr-FR" sz="800" i="1" dirty="0">
                <a:solidFill>
                  <a:srgbClr val="80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Century Gothic" panose="020B0502020202020204" pitchFamily="34" charset="0"/>
              </a:rPr>
              <a:t>Les entrées de crudités sont préparées à partir de produits bruts qui sont lavés, triés, épluchés si nécessaire, et découpés à la cuisine Robert </a:t>
            </a:r>
            <a:r>
              <a:rPr lang="fr-FR" sz="800" i="1" dirty="0" err="1">
                <a:solidFill>
                  <a:srgbClr val="80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Century Gothic" panose="020B0502020202020204" pitchFamily="34" charset="0"/>
              </a:rPr>
              <a:t>Malfroy</a:t>
            </a:r>
            <a:endParaRPr lang="fr-FR" sz="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>
              <a:buNone/>
            </a:pPr>
            <a:r>
              <a:rPr lang="fr-FR" sz="800" i="1" dirty="0">
                <a:solidFill>
                  <a:srgbClr val="80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Century Gothic" panose="020B0502020202020204" pitchFamily="34" charset="0"/>
              </a:rPr>
              <a:t>Les sauces d’accompagnements ainsi que les vinaigrettes sont élaborées à la cuisine. </a:t>
            </a:r>
            <a:endParaRPr lang="fr-FR" sz="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>
              <a:buNone/>
            </a:pPr>
            <a:r>
              <a:rPr lang="fr-FR" sz="800" i="1" dirty="0">
                <a:solidFill>
                  <a:srgbClr val="80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Century Gothic" panose="020B0502020202020204" pitchFamily="34" charset="0"/>
              </a:rPr>
              <a:t>Nos pâtisseries servis en dessert sont réalisées par nos cuisiniers. </a:t>
            </a:r>
            <a:endParaRPr lang="fr-FR" sz="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>
              <a:buNone/>
            </a:pPr>
            <a:r>
              <a:rPr lang="fr-FR" sz="800" b="1" i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Century Gothic" panose="020B0502020202020204" pitchFamily="34" charset="0"/>
              </a:rPr>
              <a:t>Au quotidien, les agents communaux cuisinent pour ravir les papilles des enfants et des plus grands. </a:t>
            </a:r>
            <a:endParaRPr lang="fr-FR" sz="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A36B05AF-2A8C-77E5-24CD-527B091621D2}"/>
              </a:ext>
            </a:extLst>
          </p:cNvPr>
          <p:cNvSpPr/>
          <p:nvPr/>
        </p:nvSpPr>
        <p:spPr>
          <a:xfrm>
            <a:off x="2451100" y="428625"/>
            <a:ext cx="221895" cy="2794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bg1"/>
              </a:solidFill>
            </a:endParaRPr>
          </a:p>
        </p:txBody>
      </p:sp>
      <p:graphicFrame>
        <p:nvGraphicFramePr>
          <p:cNvPr id="38" name="Tableau 37">
            <a:extLst>
              <a:ext uri="{FF2B5EF4-FFF2-40B4-BE49-F238E27FC236}">
                <a16:creationId xmlns:a16="http://schemas.microsoft.com/office/drawing/2014/main" id="{FDC29D74-1BD3-3B54-7E05-4DE280FADD9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08929798"/>
              </p:ext>
            </p:extLst>
          </p:nvPr>
        </p:nvGraphicFramePr>
        <p:xfrm>
          <a:off x="640930" y="1324301"/>
          <a:ext cx="9411540" cy="44218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68590">
                  <a:extLst>
                    <a:ext uri="{9D8B030D-6E8A-4147-A177-3AD203B41FA5}">
                      <a16:colId xmlns:a16="http://schemas.microsoft.com/office/drawing/2014/main" val="150260312"/>
                    </a:ext>
                  </a:extLst>
                </a:gridCol>
                <a:gridCol w="1568590">
                  <a:extLst>
                    <a:ext uri="{9D8B030D-6E8A-4147-A177-3AD203B41FA5}">
                      <a16:colId xmlns:a16="http://schemas.microsoft.com/office/drawing/2014/main" val="363410377"/>
                    </a:ext>
                  </a:extLst>
                </a:gridCol>
                <a:gridCol w="1568590">
                  <a:extLst>
                    <a:ext uri="{9D8B030D-6E8A-4147-A177-3AD203B41FA5}">
                      <a16:colId xmlns:a16="http://schemas.microsoft.com/office/drawing/2014/main" val="160180520"/>
                    </a:ext>
                  </a:extLst>
                </a:gridCol>
                <a:gridCol w="1568590">
                  <a:extLst>
                    <a:ext uri="{9D8B030D-6E8A-4147-A177-3AD203B41FA5}">
                      <a16:colId xmlns:a16="http://schemas.microsoft.com/office/drawing/2014/main" val="3221133382"/>
                    </a:ext>
                  </a:extLst>
                </a:gridCol>
                <a:gridCol w="1568590">
                  <a:extLst>
                    <a:ext uri="{9D8B030D-6E8A-4147-A177-3AD203B41FA5}">
                      <a16:colId xmlns:a16="http://schemas.microsoft.com/office/drawing/2014/main" val="3512541855"/>
                    </a:ext>
                  </a:extLst>
                </a:gridCol>
                <a:gridCol w="1568590">
                  <a:extLst>
                    <a:ext uri="{9D8B030D-6E8A-4147-A177-3AD203B41FA5}">
                      <a16:colId xmlns:a16="http://schemas.microsoft.com/office/drawing/2014/main" val="589064424"/>
                    </a:ext>
                  </a:extLst>
                </a:gridCol>
              </a:tblGrid>
              <a:tr h="728928">
                <a:tc>
                  <a:txBody>
                    <a:bodyPr/>
                    <a:lstStyle/>
                    <a:p>
                      <a:pPr algn="l"/>
                      <a:endParaRPr lang="fr-FR" sz="1400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</a:rPr>
                        <a:t>Lundi</a:t>
                      </a:r>
                    </a:p>
                  </a:txBody>
                  <a:tcPr anchor="ctr">
                    <a:lnB>
                      <a:noFill/>
                    </a:lnB>
                    <a:solidFill>
                      <a:srgbClr val="FF65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</a:rPr>
                        <a:t>Mardi </a:t>
                      </a:r>
                      <a:r>
                        <a:rPr lang="fr-FR" sz="900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</a:rPr>
                        <a:t>** Découvrir : Betteraves crumble au noix et vinaigrette framboise ** </a:t>
                      </a:r>
                      <a:endParaRPr lang="fr-FR" sz="1400" dirty="0">
                        <a:solidFill>
                          <a:schemeClr val="bg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B>
                      <a:noFill/>
                    </a:lnB>
                    <a:solidFill>
                      <a:srgbClr val="FF65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</a:rPr>
                        <a:t>Mercredi</a:t>
                      </a:r>
                    </a:p>
                  </a:txBody>
                  <a:tcPr anchor="ctr">
                    <a:lnB>
                      <a:noFill/>
                    </a:lnB>
                    <a:solidFill>
                      <a:srgbClr val="FF65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</a:rPr>
                        <a:t>Jeudi </a:t>
                      </a:r>
                    </a:p>
                  </a:txBody>
                  <a:tcPr anchor="ctr">
                    <a:lnB>
                      <a:noFill/>
                    </a:lnB>
                    <a:solidFill>
                      <a:srgbClr val="FF65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</a:rPr>
                        <a:t>Vendredi </a:t>
                      </a:r>
                    </a:p>
                  </a:txBody>
                  <a:tcPr anchor="ctr">
                    <a:lnB>
                      <a:noFill/>
                    </a:lnB>
                    <a:solidFill>
                      <a:srgbClr val="FF65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25285328"/>
                  </a:ext>
                </a:extLst>
              </a:tr>
              <a:tr h="728928">
                <a:tc>
                  <a:txBody>
                    <a:bodyPr/>
                    <a:lstStyle/>
                    <a:p>
                      <a:pPr algn="ctr"/>
                      <a:r>
                        <a:rPr lang="fr-FR" sz="1100" dirty="0">
                          <a:solidFill>
                            <a:srgbClr val="FF6500"/>
                          </a:solidFill>
                          <a:latin typeface="Century Gothic" panose="020B0502020202020204" pitchFamily="34" charset="0"/>
                        </a:rPr>
                        <a:t>Hors d’œuvre au choix </a:t>
                      </a:r>
                    </a:p>
                  </a:txBody>
                  <a:tcPr anchor="ctr"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dirty="0">
                          <a:latin typeface="Century Gothic" panose="020B0502020202020204" pitchFamily="34" charset="0"/>
                        </a:rPr>
                        <a:t>Rillettes de thon PMD </a:t>
                      </a:r>
                    </a:p>
                    <a:p>
                      <a:pPr algn="ctr"/>
                      <a:r>
                        <a:rPr lang="fr-FR" sz="900" dirty="0">
                          <a:latin typeface="Century Gothic" panose="020B0502020202020204" pitchFamily="34" charset="0"/>
                        </a:rPr>
                        <a:t>Rillettes de saumon PMD</a:t>
                      </a:r>
                    </a:p>
                    <a:p>
                      <a:pPr algn="ctr"/>
                      <a:r>
                        <a:rPr lang="fr-FR" sz="900" dirty="0">
                          <a:latin typeface="Century Gothic" panose="020B0502020202020204" pitchFamily="34" charset="0"/>
                        </a:rPr>
                        <a:t>Pain de mie 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dirty="0">
                          <a:latin typeface="Century Gothic" panose="020B0502020202020204" pitchFamily="34" charset="0"/>
                        </a:rPr>
                        <a:t>Betteraves, croquants de noix à la crème de chèvre et miel et vinaigrette framboise 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dirty="0">
                          <a:latin typeface="Century Gothic" panose="020B0502020202020204" pitchFamily="34" charset="0"/>
                        </a:rPr>
                        <a:t>Salade verte fraîche </a:t>
                      </a:r>
                    </a:p>
                    <a:p>
                      <a:pPr algn="ctr"/>
                      <a:r>
                        <a:rPr lang="fr-FR" sz="900" dirty="0">
                          <a:latin typeface="Century Gothic" panose="020B0502020202020204" pitchFamily="34" charset="0"/>
                        </a:rPr>
                        <a:t>Carottes râpées </a:t>
                      </a:r>
                    </a:p>
                    <a:p>
                      <a:pPr algn="ctr"/>
                      <a:r>
                        <a:rPr lang="fr-FR" sz="900" dirty="0">
                          <a:latin typeface="Century Gothic" panose="020B0502020202020204" pitchFamily="34" charset="0"/>
                        </a:rPr>
                        <a:t>et vinaigrette moutarde 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dirty="0">
                          <a:latin typeface="Century Gothic" panose="020B0502020202020204" pitchFamily="34" charset="0"/>
                        </a:rPr>
                        <a:t>Soupe de légumes variés et pommes de terre fraîches 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dirty="0">
                          <a:latin typeface="Century Gothic" panose="020B0502020202020204" pitchFamily="34" charset="0"/>
                        </a:rPr>
                        <a:t>Céleri râpé BIO et sauce cocktail </a:t>
                      </a:r>
                    </a:p>
                    <a:p>
                      <a:pPr algn="ctr"/>
                      <a:r>
                        <a:rPr lang="fr-FR" sz="900" dirty="0">
                          <a:latin typeface="Century Gothic" panose="020B0502020202020204" pitchFamily="34" charset="0"/>
                        </a:rPr>
                        <a:t>Emincé de chou blanc BIO et vinaigrette moutarde 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05499431"/>
                  </a:ext>
                </a:extLst>
              </a:tr>
              <a:tr h="728928">
                <a:tc>
                  <a:txBody>
                    <a:bodyPr/>
                    <a:lstStyle/>
                    <a:p>
                      <a:pPr algn="ctr"/>
                      <a:r>
                        <a:rPr lang="fr-FR" sz="1100" dirty="0">
                          <a:solidFill>
                            <a:srgbClr val="FF6500"/>
                          </a:solidFill>
                          <a:latin typeface="Century Gothic" panose="020B0502020202020204" pitchFamily="34" charset="0"/>
                        </a:rPr>
                        <a:t>Plat protidique</a:t>
                      </a:r>
                    </a:p>
                  </a:txBody>
                  <a:tcPr anchor="ctr"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dirty="0">
                          <a:latin typeface="Century Gothic" panose="020B0502020202020204" pitchFamily="34" charset="0"/>
                        </a:rPr>
                        <a:t>Sauté de bœuf sauce au paprika et persil</a:t>
                      </a:r>
                      <a:endParaRPr lang="fr-FR" sz="900" i="1" dirty="0"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dirty="0">
                          <a:latin typeface="Century Gothic" panose="020B0502020202020204" pitchFamily="34" charset="0"/>
                        </a:rPr>
                        <a:t>Dés de colin d'Alaska PMD sauce béchamel aux épices douces 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0" i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Hachis parmentier de canard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0" i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Petit salé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i="1" dirty="0">
                          <a:latin typeface="Century Gothic" panose="020B0502020202020204" pitchFamily="34" charset="0"/>
                        </a:rPr>
                        <a:t>Filet de colin d'Alaska PMD pané frais 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83611819"/>
                  </a:ext>
                </a:extLst>
              </a:tr>
              <a:tr h="728928">
                <a:tc>
                  <a:txBody>
                    <a:bodyPr/>
                    <a:lstStyle/>
                    <a:p>
                      <a:pPr algn="ctr"/>
                      <a:r>
                        <a:rPr lang="fr-FR" sz="1100" dirty="0">
                          <a:solidFill>
                            <a:srgbClr val="FF6500"/>
                          </a:solidFill>
                          <a:latin typeface="Century Gothic" panose="020B0502020202020204" pitchFamily="34" charset="0"/>
                        </a:rPr>
                        <a:t>Sa garniture</a:t>
                      </a:r>
                    </a:p>
                  </a:txBody>
                  <a:tcPr anchor="ctr"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dirty="0">
                          <a:latin typeface="Century Gothic" panose="020B0502020202020204" pitchFamily="34" charset="0"/>
                        </a:rPr>
                        <a:t>Petits pois mijotés 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dirty="0">
                          <a:latin typeface="Century Gothic" panose="020B0502020202020204" pitchFamily="34" charset="0"/>
                        </a:rPr>
                        <a:t>Riz BIO 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i="0" dirty="0">
                          <a:latin typeface="Century Gothic" panose="020B0502020202020204" pitchFamily="34" charset="0"/>
                        </a:rPr>
                        <a:t>(Pomme de terre fraîche)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i="0" dirty="0">
                          <a:latin typeface="Century Gothic" panose="020B0502020202020204" pitchFamily="34" charset="0"/>
                        </a:rPr>
                        <a:t>(Lentilles mijotées BIO)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i="0" dirty="0">
                          <a:latin typeface="Century Gothic" panose="020B0502020202020204" pitchFamily="34" charset="0"/>
                        </a:rPr>
                        <a:t>Chou fleur BIO béchamel 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71331799"/>
                  </a:ext>
                </a:extLst>
              </a:tr>
              <a:tr h="728928">
                <a:tc>
                  <a:txBody>
                    <a:bodyPr/>
                    <a:lstStyle/>
                    <a:p>
                      <a:pPr algn="ctr"/>
                      <a:r>
                        <a:rPr lang="fr-FR" sz="1100" dirty="0">
                          <a:solidFill>
                            <a:srgbClr val="FF6500"/>
                          </a:solidFill>
                          <a:latin typeface="Century Gothic" panose="020B0502020202020204" pitchFamily="34" charset="0"/>
                        </a:rPr>
                        <a:t>Produits laitiers au choix </a:t>
                      </a:r>
                    </a:p>
                  </a:txBody>
                  <a:tcPr anchor="ctr"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dirty="0">
                          <a:latin typeface="Century Gothic" panose="020B0502020202020204" pitchFamily="34" charset="0"/>
                        </a:rPr>
                        <a:t>Edam BIO 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dirty="0">
                          <a:latin typeface="Century Gothic" panose="020B0502020202020204" pitchFamily="34" charset="0"/>
                        </a:rPr>
                        <a:t>Coulommiers BIO 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i="0" dirty="0">
                          <a:latin typeface="Century Gothic" panose="020B0502020202020204" pitchFamily="34" charset="0"/>
                        </a:rPr>
                        <a:t>Fromage frais Petit Moulé 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i="0" dirty="0">
                          <a:latin typeface="Century Gothic" panose="020B0502020202020204" pitchFamily="34" charset="0"/>
                        </a:rPr>
                        <a:t>(emmental râpé BIO à mettre dans la soupe)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i="0" dirty="0">
                          <a:latin typeface="Century Gothic" panose="020B0502020202020204" pitchFamily="34" charset="0"/>
                        </a:rPr>
                        <a:t>Yaourt nature LCL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86279546"/>
                  </a:ext>
                </a:extLst>
              </a:tr>
              <a:tr h="728928">
                <a:tc>
                  <a:txBody>
                    <a:bodyPr/>
                    <a:lstStyle/>
                    <a:p>
                      <a:pPr algn="ctr"/>
                      <a:r>
                        <a:rPr lang="fr-FR" sz="1100" dirty="0">
                          <a:solidFill>
                            <a:srgbClr val="FF6500"/>
                          </a:solidFill>
                          <a:latin typeface="Century Gothic" panose="020B0502020202020204" pitchFamily="34" charset="0"/>
                        </a:rPr>
                        <a:t>Desserts au choix</a:t>
                      </a:r>
                    </a:p>
                  </a:txBody>
                  <a:tcPr anchor="ctr"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dirty="0">
                          <a:latin typeface="Century Gothic" panose="020B0502020202020204" pitchFamily="34" charset="0"/>
                        </a:rPr>
                        <a:t>Fruit de saison BIO 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dirty="0">
                          <a:latin typeface="Century Gothic" panose="020B0502020202020204" pitchFamily="34" charset="0"/>
                        </a:rPr>
                        <a:t>Crème dessert chocolat 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i="0" dirty="0">
                          <a:latin typeface="Century Gothic" panose="020B0502020202020204" pitchFamily="34" charset="0"/>
                        </a:rPr>
                        <a:t>Purée de pomme fraiche BIO 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i="0" dirty="0">
                          <a:latin typeface="Century Gothic" panose="020B0502020202020204" pitchFamily="34" charset="0"/>
                        </a:rPr>
                        <a:t>Fruit de saison BIO 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i="0" dirty="0">
                          <a:latin typeface="Century Gothic" panose="020B0502020202020204" pitchFamily="34" charset="0"/>
                        </a:rPr>
                        <a:t>Gâteau tutti frutti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93676152"/>
                  </a:ext>
                </a:extLst>
              </a:tr>
            </a:tbl>
          </a:graphicData>
        </a:graphic>
      </p:graphicFrame>
      <p:sp>
        <p:nvSpPr>
          <p:cNvPr id="40" name="ZoneTexte 39">
            <a:extLst>
              <a:ext uri="{FF2B5EF4-FFF2-40B4-BE49-F238E27FC236}">
                <a16:creationId xmlns:a16="http://schemas.microsoft.com/office/drawing/2014/main" id="{1FAD040A-F6E3-D346-AEBB-DA7231A1A580}"/>
              </a:ext>
            </a:extLst>
          </p:cNvPr>
          <p:cNvSpPr txBox="1"/>
          <p:nvPr/>
        </p:nvSpPr>
        <p:spPr>
          <a:xfrm>
            <a:off x="476336" y="952526"/>
            <a:ext cx="5347854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fr-FR" sz="1800" dirty="0">
                <a:solidFill>
                  <a:srgbClr val="80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Century Gothic" panose="020B0502020202020204" pitchFamily="34" charset="0"/>
              </a:rPr>
              <a:t>Du 16 Novembre au 20 Novembre 2026 </a:t>
            </a:r>
            <a:endParaRPr lang="fr-FR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buNone/>
            </a:pPr>
            <a:r>
              <a:rPr lang="fr-FR" sz="12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</a:rPr>
              <a:t> </a:t>
            </a:r>
            <a:endParaRPr lang="fr-FR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6" name="Image 11">
            <a:extLst>
              <a:ext uri="{FF2B5EF4-FFF2-40B4-BE49-F238E27FC236}">
                <a16:creationId xmlns:a16="http://schemas.microsoft.com/office/drawing/2014/main" id="{78DDF33A-2BDA-D91F-FF70-395F530A48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0595" y="4511731"/>
            <a:ext cx="152400" cy="175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Image 14">
            <a:extLst>
              <a:ext uri="{FF2B5EF4-FFF2-40B4-BE49-F238E27FC236}">
                <a16:creationId xmlns:a16="http://schemas.microsoft.com/office/drawing/2014/main" id="{07E0E27A-6E25-9F6D-9828-1D89E69891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41103" y="3227385"/>
            <a:ext cx="175997" cy="172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Image 14">
            <a:extLst>
              <a:ext uri="{FF2B5EF4-FFF2-40B4-BE49-F238E27FC236}">
                <a16:creationId xmlns:a16="http://schemas.microsoft.com/office/drawing/2014/main" id="{0B0DBF1B-AA77-4114-215E-3AD0EC662B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9103" y="2976316"/>
            <a:ext cx="175997" cy="172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9" descr="Picto seul-Produit local">
            <a:extLst>
              <a:ext uri="{FF2B5EF4-FFF2-40B4-BE49-F238E27FC236}">
                <a16:creationId xmlns:a16="http://schemas.microsoft.com/office/drawing/2014/main" id="{FF10E60E-7215-7D97-B162-00D5F6BA5B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3019354" y="6751396"/>
            <a:ext cx="258763" cy="258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CE33E7ED-A499-4CF0-A5FB-B450F8B0824C}"/>
              </a:ext>
            </a:extLst>
          </p:cNvPr>
          <p:cNvSpPr/>
          <p:nvPr/>
        </p:nvSpPr>
        <p:spPr>
          <a:xfrm>
            <a:off x="3254311" y="6791811"/>
            <a:ext cx="1327054" cy="21544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l"/>
            <a:r>
              <a:rPr lang="fr-FR" sz="800" dirty="0">
                <a:ln w="0"/>
                <a:solidFill>
                  <a:schemeClr val="tx1"/>
                </a:solidFill>
                <a:latin typeface="Comic Sans MS" panose="030F0702030302020204" pitchFamily="66" charset="0"/>
              </a:rPr>
              <a:t>Local</a:t>
            </a:r>
            <a:endParaRPr lang="fr-FR" sz="800" b="0" cap="none" spc="0" dirty="0">
              <a:ln w="0"/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pic>
        <p:nvPicPr>
          <p:cNvPr id="27" name="Picture 49" descr="Picto seul-Produit local">
            <a:extLst>
              <a:ext uri="{FF2B5EF4-FFF2-40B4-BE49-F238E27FC236}">
                <a16:creationId xmlns:a16="http://schemas.microsoft.com/office/drawing/2014/main" id="{19FB0857-E0E1-8348-FBFC-10A844393E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9126995" y="4745148"/>
            <a:ext cx="179277" cy="1792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" name="Image 11">
            <a:extLst>
              <a:ext uri="{FF2B5EF4-FFF2-40B4-BE49-F238E27FC236}">
                <a16:creationId xmlns:a16="http://schemas.microsoft.com/office/drawing/2014/main" id="{8C9F9598-E4BC-581E-9618-7CA3736DC1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98700" y="5282917"/>
            <a:ext cx="152400" cy="175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" name="Image 11">
            <a:extLst>
              <a:ext uri="{FF2B5EF4-FFF2-40B4-BE49-F238E27FC236}">
                <a16:creationId xmlns:a16="http://schemas.microsoft.com/office/drawing/2014/main" id="{13250603-E5AD-C6DD-A6B0-7376B73B28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4121" y="4571858"/>
            <a:ext cx="152400" cy="175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" name="Image 11">
            <a:extLst>
              <a:ext uri="{FF2B5EF4-FFF2-40B4-BE49-F238E27FC236}">
                <a16:creationId xmlns:a16="http://schemas.microsoft.com/office/drawing/2014/main" id="{32194889-0825-BFEC-7A62-A3E81633C9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3700" y="3828893"/>
            <a:ext cx="152400" cy="175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" name="Image 11">
            <a:extLst>
              <a:ext uri="{FF2B5EF4-FFF2-40B4-BE49-F238E27FC236}">
                <a16:creationId xmlns:a16="http://schemas.microsoft.com/office/drawing/2014/main" id="{E2757293-D9B9-4667-DA21-5994E41038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8851" y="4004890"/>
            <a:ext cx="152400" cy="175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2" name="Image 11">
            <a:extLst>
              <a:ext uri="{FF2B5EF4-FFF2-40B4-BE49-F238E27FC236}">
                <a16:creationId xmlns:a16="http://schemas.microsoft.com/office/drawing/2014/main" id="{6B99C215-FA1C-00B0-6E14-6F856AC731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6900" y="4483859"/>
            <a:ext cx="152400" cy="175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" name="Image 11">
            <a:extLst>
              <a:ext uri="{FF2B5EF4-FFF2-40B4-BE49-F238E27FC236}">
                <a16:creationId xmlns:a16="http://schemas.microsoft.com/office/drawing/2014/main" id="{49A3BD3F-00F9-729F-ECFA-C883CD4F14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99500" y="3763564"/>
            <a:ext cx="152400" cy="175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" name="Image 11">
            <a:extLst>
              <a:ext uri="{FF2B5EF4-FFF2-40B4-BE49-F238E27FC236}">
                <a16:creationId xmlns:a16="http://schemas.microsoft.com/office/drawing/2014/main" id="{BC49C653-9FC1-017B-EF98-84C97B1B8A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22035" y="2037617"/>
            <a:ext cx="152400" cy="175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" name="Image 11">
            <a:extLst>
              <a:ext uri="{FF2B5EF4-FFF2-40B4-BE49-F238E27FC236}">
                <a16:creationId xmlns:a16="http://schemas.microsoft.com/office/drawing/2014/main" id="{36706865-CD3E-A040-42D5-8C46618CC2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0900" y="2349774"/>
            <a:ext cx="152400" cy="175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0" name="Image 14">
            <a:extLst>
              <a:ext uri="{FF2B5EF4-FFF2-40B4-BE49-F238E27FC236}">
                <a16:creationId xmlns:a16="http://schemas.microsoft.com/office/drawing/2014/main" id="{ECC4E18A-1368-5EEE-4759-620E6A1640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0701" y="2177667"/>
            <a:ext cx="175997" cy="172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" name="Image 14">
            <a:extLst>
              <a:ext uri="{FF2B5EF4-FFF2-40B4-BE49-F238E27FC236}">
                <a16:creationId xmlns:a16="http://schemas.microsoft.com/office/drawing/2014/main" id="{9288B19E-37D4-E9F0-0602-4F4FB61F91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2927" y="2493457"/>
            <a:ext cx="175997" cy="172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" name="Image 11">
            <a:extLst>
              <a:ext uri="{FF2B5EF4-FFF2-40B4-BE49-F238E27FC236}">
                <a16:creationId xmlns:a16="http://schemas.microsoft.com/office/drawing/2014/main" id="{689B1B6D-9259-BF37-6D3E-A4BE2D8659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6455" y="5215558"/>
            <a:ext cx="152400" cy="175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" name="Image 11">
            <a:extLst>
              <a:ext uri="{FF2B5EF4-FFF2-40B4-BE49-F238E27FC236}">
                <a16:creationId xmlns:a16="http://schemas.microsoft.com/office/drawing/2014/main" id="{D73C6AE4-A659-EB30-32DF-3B007B3762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4143" y="5270496"/>
            <a:ext cx="152400" cy="175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117891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194793-697C-F3FC-D998-399E6531F6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87D95920-C8D0-8980-E1ED-CF58A59CF2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01" t="23782" r="8871" b="13269"/>
          <a:stretch>
            <a:fillRect/>
          </a:stretch>
        </p:blipFill>
        <p:spPr bwMode="auto">
          <a:xfrm>
            <a:off x="8547100" y="276225"/>
            <a:ext cx="1674800" cy="471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Image 2">
            <a:extLst>
              <a:ext uri="{FF2B5EF4-FFF2-40B4-BE49-F238E27FC236}">
                <a16:creationId xmlns:a16="http://schemas.microsoft.com/office/drawing/2014/main" id="{23C29AB6-354F-6BDE-08E4-70200C74740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412"/>
          <a:stretch>
            <a:fillRect/>
          </a:stretch>
        </p:blipFill>
        <p:spPr bwMode="auto">
          <a:xfrm>
            <a:off x="231775" y="17755"/>
            <a:ext cx="2219325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324D81CB-65C4-5422-3E1D-177ED6B58261}"/>
              </a:ext>
            </a:extLst>
          </p:cNvPr>
          <p:cNvSpPr txBox="1"/>
          <p:nvPr/>
        </p:nvSpPr>
        <p:spPr>
          <a:xfrm>
            <a:off x="2672995" y="327302"/>
            <a:ext cx="565221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800" b="1" dirty="0">
                <a:solidFill>
                  <a:schemeClr val="accent1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Century Gothic" panose="020B0502020202020204" pitchFamily="34" charset="0"/>
              </a:rPr>
              <a:t>Menus Grigny 2026 / 5 composantes SENIORS</a:t>
            </a:r>
            <a:endParaRPr lang="fr-FR" dirty="0">
              <a:solidFill>
                <a:schemeClr val="accent1"/>
              </a:solidFill>
            </a:endParaRPr>
          </a:p>
        </p:txBody>
      </p:sp>
      <p:sp>
        <p:nvSpPr>
          <p:cNvPr id="8" name="Organigramme : Procédé 9">
            <a:extLst>
              <a:ext uri="{FF2B5EF4-FFF2-40B4-BE49-F238E27FC236}">
                <a16:creationId xmlns:a16="http://schemas.microsoft.com/office/drawing/2014/main" id="{A5DF97B8-3527-D10E-C166-3526A84A15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2300" y="6243082"/>
            <a:ext cx="9294800" cy="844550"/>
          </a:xfrm>
          <a:prstGeom prst="flowChartProcess">
            <a:avLst/>
          </a:prstGeom>
          <a:noFill/>
          <a:ln w="3175" algn="ctr">
            <a:solidFill>
              <a:srgbClr val="F07F13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10" name="Image 10">
            <a:extLst>
              <a:ext uri="{FF2B5EF4-FFF2-40B4-BE49-F238E27FC236}">
                <a16:creationId xmlns:a16="http://schemas.microsoft.com/office/drawing/2014/main" id="{19E56298-30E1-4B7D-0368-1E7F465192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7707" y="5950131"/>
            <a:ext cx="1237985" cy="12854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Image 11">
            <a:extLst>
              <a:ext uri="{FF2B5EF4-FFF2-40B4-BE49-F238E27FC236}">
                <a16:creationId xmlns:a16="http://schemas.microsoft.com/office/drawing/2014/main" id="{A9DDA7C9-673F-EC34-17C0-3881F400E7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3814" y="6376695"/>
            <a:ext cx="246062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3" name="Picture 9">
            <a:extLst>
              <a:ext uri="{FF2B5EF4-FFF2-40B4-BE49-F238E27FC236}">
                <a16:creationId xmlns:a16="http://schemas.microsoft.com/office/drawing/2014/main" id="{A6404CFC-B65E-D402-97D6-1C3BCCA9B4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4006" y="6368474"/>
            <a:ext cx="258763" cy="258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4" name="Image 81">
            <a:extLst>
              <a:ext uri="{FF2B5EF4-FFF2-40B4-BE49-F238E27FC236}">
                <a16:creationId xmlns:a16="http://schemas.microsoft.com/office/drawing/2014/main" id="{16BF41C6-7F3C-E232-CA25-E73E2ED558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1189" y="6745872"/>
            <a:ext cx="279968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Image 2">
            <a:extLst>
              <a:ext uri="{FF2B5EF4-FFF2-40B4-BE49-F238E27FC236}">
                <a16:creationId xmlns:a16="http://schemas.microsoft.com/office/drawing/2014/main" id="{BB63491A-3218-E99E-2717-2E7E8070F3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5032" y="13450042"/>
            <a:ext cx="300038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3565F7D9-10B7-0D04-57B2-A12E3ACD47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5920" y="6373932"/>
            <a:ext cx="266115" cy="258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Image 14">
            <a:extLst>
              <a:ext uri="{FF2B5EF4-FFF2-40B4-BE49-F238E27FC236}">
                <a16:creationId xmlns:a16="http://schemas.microsoft.com/office/drawing/2014/main" id="{502E9367-E8E6-BBFE-06C6-A928CBD336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9458" y="6721448"/>
            <a:ext cx="266115" cy="2602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A77FF653-9483-FF12-63D4-3DFC83CD9922}"/>
              </a:ext>
            </a:extLst>
          </p:cNvPr>
          <p:cNvSpPr/>
          <p:nvPr/>
        </p:nvSpPr>
        <p:spPr>
          <a:xfrm>
            <a:off x="1227253" y="6363983"/>
            <a:ext cx="1327054" cy="33855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l"/>
            <a:r>
              <a:rPr lang="fr-FR" sz="800" b="0" cap="none" spc="0" dirty="0">
                <a:ln w="0"/>
                <a:solidFill>
                  <a:schemeClr val="tx1"/>
                </a:solidFill>
                <a:latin typeface="Comic Sans MS" panose="030F0702030302020204" pitchFamily="66" charset="0"/>
              </a:rPr>
              <a:t>Produit issu de l’agriculture Biologique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06A8F4E-DA5A-7CF2-22B2-F2C7FA3C7891}"/>
              </a:ext>
            </a:extLst>
          </p:cNvPr>
          <p:cNvSpPr/>
          <p:nvPr/>
        </p:nvSpPr>
        <p:spPr>
          <a:xfrm>
            <a:off x="1240258" y="6819671"/>
            <a:ext cx="1327054" cy="21544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l"/>
            <a:r>
              <a:rPr lang="fr-FR" sz="800" b="0" cap="none" spc="0" dirty="0">
                <a:ln w="0"/>
                <a:solidFill>
                  <a:schemeClr val="tx1"/>
                </a:solidFill>
                <a:latin typeface="Comic Sans MS" panose="030F0702030302020204" pitchFamily="66" charset="0"/>
              </a:rPr>
              <a:t>Viande bovine française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8549467-3D99-09A5-A506-73E34B7A87A9}"/>
              </a:ext>
            </a:extLst>
          </p:cNvPr>
          <p:cNvSpPr/>
          <p:nvPr/>
        </p:nvSpPr>
        <p:spPr>
          <a:xfrm>
            <a:off x="3251443" y="6412429"/>
            <a:ext cx="1327054" cy="21544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l"/>
            <a:r>
              <a:rPr lang="fr-FR" sz="800" b="0" cap="none" spc="0" dirty="0">
                <a:ln w="0"/>
                <a:solidFill>
                  <a:schemeClr val="tx1"/>
                </a:solidFill>
                <a:latin typeface="Comic Sans MS" panose="030F0702030302020204" pitchFamily="66" charset="0"/>
              </a:rPr>
              <a:t>Viande française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226775EB-5140-38D9-24F7-8D6B8CD05D4E}"/>
              </a:ext>
            </a:extLst>
          </p:cNvPr>
          <p:cNvSpPr/>
          <p:nvPr/>
        </p:nvSpPr>
        <p:spPr>
          <a:xfrm>
            <a:off x="8422035" y="6744483"/>
            <a:ext cx="1589199" cy="21544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l"/>
            <a:r>
              <a:rPr lang="fr-FR" sz="800" b="0" cap="none" spc="0" dirty="0">
                <a:ln w="0"/>
                <a:solidFill>
                  <a:schemeClr val="tx1"/>
                </a:solidFill>
                <a:latin typeface="Comic Sans MS" panose="030F0702030302020204" pitchFamily="66" charset="0"/>
              </a:rPr>
              <a:t>Produit de la mer durable 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20B09A44-BBFB-BCED-587A-21405BECA6B1}"/>
              </a:ext>
            </a:extLst>
          </p:cNvPr>
          <p:cNvSpPr/>
          <p:nvPr/>
        </p:nvSpPr>
        <p:spPr>
          <a:xfrm>
            <a:off x="8422035" y="6412429"/>
            <a:ext cx="912340" cy="21544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l"/>
            <a:r>
              <a:rPr lang="fr-FR" sz="800" b="0" cap="none" spc="0" dirty="0">
                <a:ln w="0"/>
                <a:solidFill>
                  <a:schemeClr val="tx1"/>
                </a:solidFill>
                <a:latin typeface="Comic Sans MS" panose="030F0702030302020204" pitchFamily="66" charset="0"/>
              </a:rPr>
              <a:t>Plat végétarien</a:t>
            </a:r>
          </a:p>
        </p:txBody>
      </p:sp>
      <p:pic>
        <p:nvPicPr>
          <p:cNvPr id="26" name="Image 2">
            <a:extLst>
              <a:ext uri="{FF2B5EF4-FFF2-40B4-BE49-F238E27FC236}">
                <a16:creationId xmlns:a16="http://schemas.microsoft.com/office/drawing/2014/main" id="{D5CAC60F-347D-A8BD-E1D6-8BB78820C9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3755" y="6363983"/>
            <a:ext cx="300038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" name="Rectangle 29">
            <a:extLst>
              <a:ext uri="{FF2B5EF4-FFF2-40B4-BE49-F238E27FC236}">
                <a16:creationId xmlns:a16="http://schemas.microsoft.com/office/drawing/2014/main" id="{C723A50B-C128-A877-A57C-5FDA8791AFE4}"/>
              </a:ext>
            </a:extLst>
          </p:cNvPr>
          <p:cNvSpPr/>
          <p:nvPr/>
        </p:nvSpPr>
        <p:spPr>
          <a:xfrm>
            <a:off x="6399529" y="6383637"/>
            <a:ext cx="1828231" cy="21544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l"/>
            <a:r>
              <a:rPr lang="fr-FR" sz="800" b="0" cap="none" spc="0" dirty="0">
                <a:ln w="0"/>
                <a:solidFill>
                  <a:schemeClr val="tx1"/>
                </a:solidFill>
                <a:latin typeface="Comic Sans MS" panose="030F0702030302020204" pitchFamily="66" charset="0"/>
              </a:rPr>
              <a:t>Appellation d’Origine Protégée 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DFCC6080-2494-DD64-1956-31B334BEF688}"/>
              </a:ext>
            </a:extLst>
          </p:cNvPr>
          <p:cNvSpPr/>
          <p:nvPr/>
        </p:nvSpPr>
        <p:spPr>
          <a:xfrm>
            <a:off x="2451100" y="428625"/>
            <a:ext cx="221895" cy="2794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bg1"/>
              </a:solidFill>
            </a:endParaRPr>
          </a:p>
        </p:txBody>
      </p:sp>
      <p:graphicFrame>
        <p:nvGraphicFramePr>
          <p:cNvPr id="38" name="Tableau 37">
            <a:extLst>
              <a:ext uri="{FF2B5EF4-FFF2-40B4-BE49-F238E27FC236}">
                <a16:creationId xmlns:a16="http://schemas.microsoft.com/office/drawing/2014/main" id="{D09E79A7-E800-3D12-B62D-AD427373255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64930787"/>
              </p:ext>
            </p:extLst>
          </p:nvPr>
        </p:nvGraphicFramePr>
        <p:xfrm>
          <a:off x="640930" y="1324301"/>
          <a:ext cx="9411540" cy="445495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68590">
                  <a:extLst>
                    <a:ext uri="{9D8B030D-6E8A-4147-A177-3AD203B41FA5}">
                      <a16:colId xmlns:a16="http://schemas.microsoft.com/office/drawing/2014/main" val="150260312"/>
                    </a:ext>
                  </a:extLst>
                </a:gridCol>
                <a:gridCol w="1568590">
                  <a:extLst>
                    <a:ext uri="{9D8B030D-6E8A-4147-A177-3AD203B41FA5}">
                      <a16:colId xmlns:a16="http://schemas.microsoft.com/office/drawing/2014/main" val="363410377"/>
                    </a:ext>
                  </a:extLst>
                </a:gridCol>
                <a:gridCol w="1568590">
                  <a:extLst>
                    <a:ext uri="{9D8B030D-6E8A-4147-A177-3AD203B41FA5}">
                      <a16:colId xmlns:a16="http://schemas.microsoft.com/office/drawing/2014/main" val="160180520"/>
                    </a:ext>
                  </a:extLst>
                </a:gridCol>
                <a:gridCol w="1568590">
                  <a:extLst>
                    <a:ext uri="{9D8B030D-6E8A-4147-A177-3AD203B41FA5}">
                      <a16:colId xmlns:a16="http://schemas.microsoft.com/office/drawing/2014/main" val="3221133382"/>
                    </a:ext>
                  </a:extLst>
                </a:gridCol>
                <a:gridCol w="1568590">
                  <a:extLst>
                    <a:ext uri="{9D8B030D-6E8A-4147-A177-3AD203B41FA5}">
                      <a16:colId xmlns:a16="http://schemas.microsoft.com/office/drawing/2014/main" val="3512541855"/>
                    </a:ext>
                  </a:extLst>
                </a:gridCol>
                <a:gridCol w="1568590">
                  <a:extLst>
                    <a:ext uri="{9D8B030D-6E8A-4147-A177-3AD203B41FA5}">
                      <a16:colId xmlns:a16="http://schemas.microsoft.com/office/drawing/2014/main" val="589064424"/>
                    </a:ext>
                  </a:extLst>
                </a:gridCol>
              </a:tblGrid>
              <a:tr h="728928">
                <a:tc>
                  <a:txBody>
                    <a:bodyPr/>
                    <a:lstStyle/>
                    <a:p>
                      <a:pPr algn="l"/>
                      <a:endParaRPr lang="fr-FR" sz="1400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</a:rPr>
                        <a:t>Lundi</a:t>
                      </a:r>
                    </a:p>
                  </a:txBody>
                  <a:tcPr anchor="ctr">
                    <a:lnB>
                      <a:noFill/>
                    </a:lnB>
                    <a:solidFill>
                      <a:srgbClr val="FF65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</a:rPr>
                        <a:t>Mardi</a:t>
                      </a:r>
                    </a:p>
                  </a:txBody>
                  <a:tcPr anchor="ctr">
                    <a:lnB>
                      <a:noFill/>
                    </a:lnB>
                    <a:solidFill>
                      <a:srgbClr val="FF65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</a:rPr>
                        <a:t>Mercredi</a:t>
                      </a:r>
                    </a:p>
                  </a:txBody>
                  <a:tcPr anchor="ctr">
                    <a:lnB>
                      <a:noFill/>
                    </a:lnB>
                    <a:solidFill>
                      <a:srgbClr val="FF65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</a:rPr>
                        <a:t>Jeudi </a:t>
                      </a:r>
                    </a:p>
                    <a:p>
                      <a:pPr algn="ctr"/>
                      <a:r>
                        <a:rPr lang="fr-FR" sz="1000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</a:rPr>
                        <a:t>** Découvrir : Amuse-bouche crème de marron **</a:t>
                      </a:r>
                    </a:p>
                  </a:txBody>
                  <a:tcPr anchor="ctr">
                    <a:lnB>
                      <a:noFill/>
                    </a:lnB>
                    <a:solidFill>
                      <a:srgbClr val="FF65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</a:rPr>
                        <a:t>Vendredi </a:t>
                      </a:r>
                    </a:p>
                  </a:txBody>
                  <a:tcPr anchor="ctr">
                    <a:lnB>
                      <a:noFill/>
                    </a:lnB>
                    <a:solidFill>
                      <a:srgbClr val="FF65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25285328"/>
                  </a:ext>
                </a:extLst>
              </a:tr>
              <a:tr h="728928">
                <a:tc>
                  <a:txBody>
                    <a:bodyPr/>
                    <a:lstStyle/>
                    <a:p>
                      <a:pPr algn="ctr"/>
                      <a:r>
                        <a:rPr lang="fr-FR" sz="1100" dirty="0">
                          <a:solidFill>
                            <a:srgbClr val="FF6500"/>
                          </a:solidFill>
                          <a:latin typeface="Century Gothic" panose="020B0502020202020204" pitchFamily="34" charset="0"/>
                        </a:rPr>
                        <a:t>Hors d’œuvre au choix </a:t>
                      </a:r>
                    </a:p>
                  </a:txBody>
                  <a:tcPr anchor="ctr"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dirty="0">
                          <a:latin typeface="Century Gothic" panose="020B0502020202020204" pitchFamily="34" charset="0"/>
                        </a:rPr>
                        <a:t>Taboulé de semoule BIO aux raisins secs </a:t>
                      </a:r>
                    </a:p>
                    <a:p>
                      <a:pPr algn="ctr"/>
                      <a:r>
                        <a:rPr lang="fr-FR" sz="900" dirty="0">
                          <a:latin typeface="Century Gothic" panose="020B0502020202020204" pitchFamily="34" charset="0"/>
                        </a:rPr>
                        <a:t>Salade de boulgour BIO tomate BIO et poivrons 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dirty="0">
                          <a:latin typeface="Century Gothic" panose="020B0502020202020204" pitchFamily="34" charset="0"/>
                        </a:rPr>
                        <a:t>Emincé de chou rouge vinaigrette à la moutarde </a:t>
                      </a:r>
                    </a:p>
                    <a:p>
                      <a:pPr algn="ctr"/>
                      <a:r>
                        <a:rPr lang="fr-FR" sz="900" dirty="0">
                          <a:latin typeface="Century Gothic" panose="020B0502020202020204" pitchFamily="34" charset="0"/>
                        </a:rPr>
                        <a:t>Radis en rondelles </a:t>
                      </a:r>
                    </a:p>
                    <a:p>
                      <a:pPr algn="ctr"/>
                      <a:r>
                        <a:rPr lang="fr-FR" sz="900" dirty="0">
                          <a:latin typeface="Century Gothic" panose="020B0502020202020204" pitchFamily="34" charset="0"/>
                        </a:rPr>
                        <a:t>et vinaigrette moutarde 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dirty="0">
                          <a:latin typeface="Century Gothic" panose="020B0502020202020204" pitchFamily="34" charset="0"/>
                        </a:rPr>
                        <a:t>Salade de riz BIO composée </a:t>
                      </a:r>
                    </a:p>
                    <a:p>
                      <a:pPr algn="ctr"/>
                      <a:r>
                        <a:rPr lang="fr-FR" sz="900" dirty="0">
                          <a:latin typeface="Century Gothic" panose="020B0502020202020204" pitchFamily="34" charset="0"/>
                        </a:rPr>
                        <a:t>Salade de blé BIO aux petits légumes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dirty="0">
                          <a:latin typeface="Century Gothic" panose="020B0502020202020204" pitchFamily="34" charset="0"/>
                        </a:rPr>
                        <a:t>Endive BIO </a:t>
                      </a:r>
                    </a:p>
                    <a:p>
                      <a:pPr algn="ctr"/>
                      <a:r>
                        <a:rPr lang="fr-FR" sz="900" dirty="0">
                          <a:latin typeface="Century Gothic" panose="020B0502020202020204" pitchFamily="34" charset="0"/>
                        </a:rPr>
                        <a:t>et vinaigrette moutarde </a:t>
                      </a:r>
                    </a:p>
                    <a:p>
                      <a:pPr algn="ctr"/>
                      <a:r>
                        <a:rPr lang="fr-FR" sz="900" dirty="0">
                          <a:latin typeface="Century Gothic" panose="020B0502020202020204" pitchFamily="34" charset="0"/>
                        </a:rPr>
                        <a:t>Emincé de chou blanc BIO et vinaigrette moutarde 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dirty="0">
                          <a:latin typeface="Century Gothic" panose="020B0502020202020204" pitchFamily="34" charset="0"/>
                        </a:rPr>
                        <a:t>Salade iceberg </a:t>
                      </a:r>
                    </a:p>
                    <a:p>
                      <a:pPr algn="ctr"/>
                      <a:r>
                        <a:rPr lang="fr-FR" sz="900" dirty="0">
                          <a:latin typeface="Century Gothic" panose="020B0502020202020204" pitchFamily="34" charset="0"/>
                        </a:rPr>
                        <a:t>et noix </a:t>
                      </a:r>
                    </a:p>
                    <a:p>
                      <a:pPr algn="ctr"/>
                      <a:r>
                        <a:rPr lang="fr-FR" sz="900" dirty="0">
                          <a:latin typeface="Century Gothic" panose="020B0502020202020204" pitchFamily="34" charset="0"/>
                        </a:rPr>
                        <a:t>et vinaigrette au miel et moutarde à l'ancienne 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05499431"/>
                  </a:ext>
                </a:extLst>
              </a:tr>
              <a:tr h="728928">
                <a:tc>
                  <a:txBody>
                    <a:bodyPr/>
                    <a:lstStyle/>
                    <a:p>
                      <a:pPr algn="ctr"/>
                      <a:r>
                        <a:rPr lang="fr-FR" sz="1100" dirty="0">
                          <a:solidFill>
                            <a:srgbClr val="FF6500"/>
                          </a:solidFill>
                          <a:latin typeface="Century Gothic" panose="020B0502020202020204" pitchFamily="34" charset="0"/>
                        </a:rPr>
                        <a:t>Plat protidique</a:t>
                      </a:r>
                    </a:p>
                  </a:txBody>
                  <a:tcPr anchor="ctr"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Merlu PMD sauce champignon crémée 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Aiguillettes de poulet VF sauce tomate</a:t>
                      </a:r>
                      <a:endParaRPr lang="fr-FR" sz="900" b="0" i="1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0" i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Encornets sauce à l’armoricaine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0" i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Steak haché de bœuf au jus 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0" i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Saucisse de Montbéliard</a:t>
                      </a:r>
                      <a:endParaRPr lang="fr-FR" sz="900" b="0" i="1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83611819"/>
                  </a:ext>
                </a:extLst>
              </a:tr>
              <a:tr h="728928">
                <a:tc>
                  <a:txBody>
                    <a:bodyPr/>
                    <a:lstStyle/>
                    <a:p>
                      <a:pPr algn="ctr"/>
                      <a:r>
                        <a:rPr lang="fr-FR" sz="1100" dirty="0">
                          <a:solidFill>
                            <a:srgbClr val="FF6500"/>
                          </a:solidFill>
                          <a:latin typeface="Century Gothic" panose="020B0502020202020204" pitchFamily="34" charset="0"/>
                        </a:rPr>
                        <a:t>Sa garniture</a:t>
                      </a:r>
                    </a:p>
                  </a:txBody>
                  <a:tcPr anchor="ctr"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dirty="0">
                          <a:latin typeface="Century Gothic" panose="020B0502020202020204" pitchFamily="34" charset="0"/>
                        </a:rPr>
                        <a:t>Petits pois mijotés 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dirty="0">
                          <a:latin typeface="Century Gothic" panose="020B0502020202020204" pitchFamily="34" charset="0"/>
                        </a:rPr>
                        <a:t>Pâtes BIO 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i="0" dirty="0">
                          <a:latin typeface="Century Gothic" panose="020B0502020202020204" pitchFamily="34" charset="0"/>
                        </a:rPr>
                        <a:t>Brocolis BIO en persillade 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i="0" dirty="0">
                          <a:latin typeface="Century Gothic" panose="020B0502020202020204" pitchFamily="34" charset="0"/>
                        </a:rPr>
                        <a:t>Carottes BIO fraîche à la crème 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i="0" dirty="0">
                          <a:latin typeface="Century Gothic" panose="020B0502020202020204" pitchFamily="34" charset="0"/>
                        </a:rPr>
                        <a:t>Purée de pommes de terre fraiches BIO 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71331799"/>
                  </a:ext>
                </a:extLst>
              </a:tr>
              <a:tr h="728928">
                <a:tc>
                  <a:txBody>
                    <a:bodyPr/>
                    <a:lstStyle/>
                    <a:p>
                      <a:pPr algn="ctr"/>
                      <a:r>
                        <a:rPr lang="fr-FR" sz="1100" dirty="0">
                          <a:solidFill>
                            <a:srgbClr val="FF6500"/>
                          </a:solidFill>
                          <a:latin typeface="Century Gothic" panose="020B0502020202020204" pitchFamily="34" charset="0"/>
                        </a:rPr>
                        <a:t>Produits laitiers au choix </a:t>
                      </a:r>
                    </a:p>
                  </a:txBody>
                  <a:tcPr anchor="ctr"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dirty="0">
                          <a:latin typeface="Century Gothic" panose="020B0502020202020204" pitchFamily="34" charset="0"/>
                        </a:rPr>
                        <a:t>Emmental BIO 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dirty="0">
                          <a:latin typeface="Century Gothic" panose="020B0502020202020204" pitchFamily="34" charset="0"/>
                        </a:rPr>
                        <a:t>Camembert BIO 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i="0" dirty="0" err="1">
                          <a:latin typeface="Century Gothic" panose="020B0502020202020204" pitchFamily="34" charset="0"/>
                        </a:rPr>
                        <a:t>Montcadi</a:t>
                      </a:r>
                      <a:r>
                        <a:rPr lang="fr-FR" sz="900" i="0" dirty="0">
                          <a:latin typeface="Century Gothic" panose="020B0502020202020204" pitchFamily="34" charset="0"/>
                        </a:rPr>
                        <a:t> croûte noire 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i="0" dirty="0">
                          <a:latin typeface="Century Gothic" panose="020B0502020202020204" pitchFamily="34" charset="0"/>
                        </a:rPr>
                        <a:t>Fromage blanc nature </a:t>
                      </a:r>
                    </a:p>
                    <a:p>
                      <a:pPr algn="ctr"/>
                      <a:r>
                        <a:rPr lang="fr-FR" sz="900" i="0" dirty="0">
                          <a:latin typeface="Century Gothic" panose="020B0502020202020204" pitchFamily="34" charset="0"/>
                        </a:rPr>
                        <a:t>AB : Crème de marron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i="0" dirty="0">
                          <a:latin typeface="Century Gothic" panose="020B0502020202020204" pitchFamily="34" charset="0"/>
                        </a:rPr>
                        <a:t>Fromage fondu vache qui rit BIO 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86279546"/>
                  </a:ext>
                </a:extLst>
              </a:tr>
              <a:tr h="728928">
                <a:tc>
                  <a:txBody>
                    <a:bodyPr/>
                    <a:lstStyle/>
                    <a:p>
                      <a:pPr algn="ctr"/>
                      <a:r>
                        <a:rPr lang="fr-FR" sz="1100" dirty="0">
                          <a:solidFill>
                            <a:srgbClr val="FF6500"/>
                          </a:solidFill>
                          <a:latin typeface="Century Gothic" panose="020B0502020202020204" pitchFamily="34" charset="0"/>
                        </a:rPr>
                        <a:t>Desserts au choix</a:t>
                      </a:r>
                    </a:p>
                  </a:txBody>
                  <a:tcPr anchor="ctr"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dirty="0">
                          <a:latin typeface="Century Gothic" panose="020B0502020202020204" pitchFamily="34" charset="0"/>
                        </a:rPr>
                        <a:t>Fruit de saison BIO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dirty="0">
                          <a:latin typeface="Century Gothic" panose="020B0502020202020204" pitchFamily="34" charset="0"/>
                        </a:rPr>
                        <a:t>Crème aux œufs 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i="0" dirty="0">
                          <a:latin typeface="Century Gothic" panose="020B0502020202020204" pitchFamily="34" charset="0"/>
                        </a:rPr>
                        <a:t>Ile flottante et sa crème anglaise 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i="0" dirty="0">
                          <a:latin typeface="Century Gothic" panose="020B0502020202020204" pitchFamily="34" charset="0"/>
                        </a:rPr>
                        <a:t>Tarte au flan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dirty="0">
                          <a:latin typeface="Century Gothic" panose="020B0502020202020204" pitchFamily="34" charset="0"/>
                        </a:rPr>
                        <a:t>Fruit de saison BIO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93676152"/>
                  </a:ext>
                </a:extLst>
              </a:tr>
            </a:tbl>
          </a:graphicData>
        </a:graphic>
      </p:graphicFrame>
      <p:sp>
        <p:nvSpPr>
          <p:cNvPr id="40" name="ZoneTexte 39">
            <a:extLst>
              <a:ext uri="{FF2B5EF4-FFF2-40B4-BE49-F238E27FC236}">
                <a16:creationId xmlns:a16="http://schemas.microsoft.com/office/drawing/2014/main" id="{CEAB005C-D40D-6F17-9528-2CA0D164684F}"/>
              </a:ext>
            </a:extLst>
          </p:cNvPr>
          <p:cNvSpPr txBox="1"/>
          <p:nvPr/>
        </p:nvSpPr>
        <p:spPr>
          <a:xfrm>
            <a:off x="476336" y="952526"/>
            <a:ext cx="5347854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fr-FR" sz="1800" dirty="0">
                <a:solidFill>
                  <a:srgbClr val="80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Century Gothic" panose="020B0502020202020204" pitchFamily="34" charset="0"/>
              </a:rPr>
              <a:t>Du 23 Novembre au 27 Novembre 2026 </a:t>
            </a:r>
            <a:endParaRPr lang="fr-FR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buNone/>
            </a:pPr>
            <a:r>
              <a:rPr lang="fr-FR" sz="12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</a:rPr>
              <a:t> </a:t>
            </a:r>
            <a:endParaRPr lang="fr-FR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6" name="Image 11">
            <a:extLst>
              <a:ext uri="{FF2B5EF4-FFF2-40B4-BE49-F238E27FC236}">
                <a16:creationId xmlns:a16="http://schemas.microsoft.com/office/drawing/2014/main" id="{E7D166B9-E492-4BF0-6E62-2541AEBB29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4490" y="4599730"/>
            <a:ext cx="152400" cy="175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9">
            <a:extLst>
              <a:ext uri="{FF2B5EF4-FFF2-40B4-BE49-F238E27FC236}">
                <a16:creationId xmlns:a16="http://schemas.microsoft.com/office/drawing/2014/main" id="{F554FA6B-A912-285D-5BFA-03F7A00A4B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1900" y="3221550"/>
            <a:ext cx="175997" cy="175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Image 14">
            <a:extLst>
              <a:ext uri="{FF2B5EF4-FFF2-40B4-BE49-F238E27FC236}">
                <a16:creationId xmlns:a16="http://schemas.microsoft.com/office/drawing/2014/main" id="{0473078A-300C-C767-CB15-F9CBC7B888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5103" y="3025143"/>
            <a:ext cx="175997" cy="172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Image 11">
            <a:extLst>
              <a:ext uri="{FF2B5EF4-FFF2-40B4-BE49-F238E27FC236}">
                <a16:creationId xmlns:a16="http://schemas.microsoft.com/office/drawing/2014/main" id="{C9B4AE02-5A3E-3BE7-DF69-993F5F6ACC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5462" y="5322343"/>
            <a:ext cx="152400" cy="175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Image 11">
            <a:extLst>
              <a:ext uri="{FF2B5EF4-FFF2-40B4-BE49-F238E27FC236}">
                <a16:creationId xmlns:a16="http://schemas.microsoft.com/office/drawing/2014/main" id="{4B6474EA-6567-F2F5-B25A-87C9706F1B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2703" y="2177835"/>
            <a:ext cx="152400" cy="175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0F83C1AE-0917-F50A-DC62-8A4F796A97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3062" y="2452336"/>
            <a:ext cx="152400" cy="175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02B3C965-BC82-67A6-D6A0-4F201A0BA7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4446" y="2155238"/>
            <a:ext cx="152400" cy="175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04B4715B-476E-36D8-5457-3DCAFD66A0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2391" y="2471055"/>
            <a:ext cx="152400" cy="175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CE8CF009-2393-5C4B-C3A7-1008DF2986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7311" y="2089836"/>
            <a:ext cx="152400" cy="175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30694E1F-4272-B436-EA8E-B834101C50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4523" y="2394569"/>
            <a:ext cx="152400" cy="175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" name="Image 38">
            <a:extLst>
              <a:ext uri="{FF2B5EF4-FFF2-40B4-BE49-F238E27FC236}">
                <a16:creationId xmlns:a16="http://schemas.microsoft.com/office/drawing/2014/main" id="{F3EFDE2A-53BE-AD8D-3A56-D682D902E6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3644" y="3961564"/>
            <a:ext cx="152400" cy="175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2" name="Image 41">
            <a:extLst>
              <a:ext uri="{FF2B5EF4-FFF2-40B4-BE49-F238E27FC236}">
                <a16:creationId xmlns:a16="http://schemas.microsoft.com/office/drawing/2014/main" id="{5079AA13-4B85-0EF0-AF38-A4256B602B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1355" y="4046654"/>
            <a:ext cx="152400" cy="175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" name="Image 43">
            <a:extLst>
              <a:ext uri="{FF2B5EF4-FFF2-40B4-BE49-F238E27FC236}">
                <a16:creationId xmlns:a16="http://schemas.microsoft.com/office/drawing/2014/main" id="{A44982AB-A62B-0928-CBCE-3D3105D842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8444" y="3864603"/>
            <a:ext cx="152400" cy="175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" name="Image 45">
            <a:extLst>
              <a:ext uri="{FF2B5EF4-FFF2-40B4-BE49-F238E27FC236}">
                <a16:creationId xmlns:a16="http://schemas.microsoft.com/office/drawing/2014/main" id="{7739F43C-C0E3-BF60-9DF3-B13FB65754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6097" y="4758723"/>
            <a:ext cx="152400" cy="175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" name="Image 47">
            <a:extLst>
              <a:ext uri="{FF2B5EF4-FFF2-40B4-BE49-F238E27FC236}">
                <a16:creationId xmlns:a16="http://schemas.microsoft.com/office/drawing/2014/main" id="{2EB3AC30-EA76-B357-3E40-CA8F070925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37700" y="4687728"/>
            <a:ext cx="152400" cy="175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0" name="Image 49">
            <a:extLst>
              <a:ext uri="{FF2B5EF4-FFF2-40B4-BE49-F238E27FC236}">
                <a16:creationId xmlns:a16="http://schemas.microsoft.com/office/drawing/2014/main" id="{B2E03AF9-D89F-84B4-D01E-90D94B9909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58175" y="5474117"/>
            <a:ext cx="152400" cy="175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" name="Image 51">
            <a:extLst>
              <a:ext uri="{FF2B5EF4-FFF2-40B4-BE49-F238E27FC236}">
                <a16:creationId xmlns:a16="http://schemas.microsoft.com/office/drawing/2014/main" id="{E4186746-1C0A-34E2-BE03-FFB4D631A5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64700" y="3961563"/>
            <a:ext cx="152400" cy="175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4" name="ZoneTexte 53">
            <a:extLst>
              <a:ext uri="{FF2B5EF4-FFF2-40B4-BE49-F238E27FC236}">
                <a16:creationId xmlns:a16="http://schemas.microsoft.com/office/drawing/2014/main" id="{F1C35CE6-4E36-A636-FC28-CD846EE8748E}"/>
              </a:ext>
            </a:extLst>
          </p:cNvPr>
          <p:cNvSpPr txBox="1"/>
          <p:nvPr/>
        </p:nvSpPr>
        <p:spPr>
          <a:xfrm>
            <a:off x="496455" y="5646789"/>
            <a:ext cx="9752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fr-FR" sz="800" i="1" dirty="0">
                <a:solidFill>
                  <a:srgbClr val="80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Century Gothic" panose="020B0502020202020204" pitchFamily="34" charset="0"/>
              </a:rPr>
              <a:t>Les entrées de crudités sont préparées à partir de produits bruts qui sont lavés, triés, épluchés si nécessaire, et découpés à la cuisine Robert </a:t>
            </a:r>
            <a:r>
              <a:rPr lang="fr-FR" sz="800" i="1" dirty="0" err="1">
                <a:solidFill>
                  <a:srgbClr val="80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Century Gothic" panose="020B0502020202020204" pitchFamily="34" charset="0"/>
              </a:rPr>
              <a:t>Malfroy</a:t>
            </a:r>
            <a:endParaRPr lang="fr-FR" sz="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>
              <a:buNone/>
            </a:pPr>
            <a:r>
              <a:rPr lang="fr-FR" sz="800" i="1" dirty="0">
                <a:solidFill>
                  <a:srgbClr val="80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Century Gothic" panose="020B0502020202020204" pitchFamily="34" charset="0"/>
              </a:rPr>
              <a:t>Les sauces d’accompagnements ainsi que les vinaigrettes sont élaborées à la cuisine. </a:t>
            </a:r>
            <a:endParaRPr lang="fr-FR" sz="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>
              <a:buNone/>
            </a:pPr>
            <a:r>
              <a:rPr lang="fr-FR" sz="800" i="1" dirty="0">
                <a:solidFill>
                  <a:srgbClr val="80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Century Gothic" panose="020B0502020202020204" pitchFamily="34" charset="0"/>
              </a:rPr>
              <a:t>Nos pâtisseries servis en dessert sont réalisées par nos cuisiniers. </a:t>
            </a:r>
            <a:endParaRPr lang="fr-FR" sz="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>
              <a:buNone/>
            </a:pPr>
            <a:r>
              <a:rPr lang="fr-FR" sz="800" b="1" i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Century Gothic" panose="020B0502020202020204" pitchFamily="34" charset="0"/>
              </a:rPr>
              <a:t>Au quotidien, les agents communaux cuisinent pour ravir les papilles des enfants et des plus grands. </a:t>
            </a:r>
            <a:endParaRPr lang="fr-FR" sz="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09025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AE2F45-DD7A-76DA-3D71-A478C40B55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BCB11BE6-8583-F342-90A1-842DAE7E99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01" t="23782" r="8871" b="13269"/>
          <a:stretch>
            <a:fillRect/>
          </a:stretch>
        </p:blipFill>
        <p:spPr bwMode="auto">
          <a:xfrm>
            <a:off x="8547100" y="276225"/>
            <a:ext cx="1674800" cy="471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Image 2">
            <a:extLst>
              <a:ext uri="{FF2B5EF4-FFF2-40B4-BE49-F238E27FC236}">
                <a16:creationId xmlns:a16="http://schemas.microsoft.com/office/drawing/2014/main" id="{09B81243-593E-9B30-D47F-DA7323A90BD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412"/>
          <a:stretch>
            <a:fillRect/>
          </a:stretch>
        </p:blipFill>
        <p:spPr bwMode="auto">
          <a:xfrm>
            <a:off x="231775" y="17755"/>
            <a:ext cx="2219325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566B76E0-F1D9-75EB-E0DC-41D3C1D67258}"/>
              </a:ext>
            </a:extLst>
          </p:cNvPr>
          <p:cNvSpPr txBox="1"/>
          <p:nvPr/>
        </p:nvSpPr>
        <p:spPr>
          <a:xfrm>
            <a:off x="2672995" y="327302"/>
            <a:ext cx="565221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800" b="1" dirty="0">
                <a:solidFill>
                  <a:schemeClr val="accent1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Century Gothic" panose="020B0502020202020204" pitchFamily="34" charset="0"/>
              </a:rPr>
              <a:t>Menus Grigny 2026 / 5 composantes SENIORS</a:t>
            </a:r>
            <a:endParaRPr lang="fr-FR" dirty="0">
              <a:solidFill>
                <a:schemeClr val="accent1"/>
              </a:solidFill>
            </a:endParaRPr>
          </a:p>
        </p:txBody>
      </p:sp>
      <p:sp>
        <p:nvSpPr>
          <p:cNvPr id="8" name="Organigramme : Procédé 9">
            <a:extLst>
              <a:ext uri="{FF2B5EF4-FFF2-40B4-BE49-F238E27FC236}">
                <a16:creationId xmlns:a16="http://schemas.microsoft.com/office/drawing/2014/main" id="{C087294C-EF41-1AD0-0C3A-5BD2E012D2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2300" y="6243082"/>
            <a:ext cx="9294800" cy="844550"/>
          </a:xfrm>
          <a:prstGeom prst="flowChartProcess">
            <a:avLst/>
          </a:prstGeom>
          <a:noFill/>
          <a:ln w="3175" algn="ctr">
            <a:solidFill>
              <a:srgbClr val="F07F13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10" name="Image 10">
            <a:extLst>
              <a:ext uri="{FF2B5EF4-FFF2-40B4-BE49-F238E27FC236}">
                <a16:creationId xmlns:a16="http://schemas.microsoft.com/office/drawing/2014/main" id="{A7808F30-8B69-2C11-D61E-2C0E0B1D5E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7707" y="5950131"/>
            <a:ext cx="1237985" cy="12854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Image 11">
            <a:extLst>
              <a:ext uri="{FF2B5EF4-FFF2-40B4-BE49-F238E27FC236}">
                <a16:creationId xmlns:a16="http://schemas.microsoft.com/office/drawing/2014/main" id="{8BB41044-BC49-8781-E7FB-8654745B70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3814" y="6376695"/>
            <a:ext cx="246062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3" name="Picture 9">
            <a:extLst>
              <a:ext uri="{FF2B5EF4-FFF2-40B4-BE49-F238E27FC236}">
                <a16:creationId xmlns:a16="http://schemas.microsoft.com/office/drawing/2014/main" id="{D794E39C-403F-E691-F3C7-67CCAEA83D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4006" y="6368474"/>
            <a:ext cx="258763" cy="258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4" name="Image 81">
            <a:extLst>
              <a:ext uri="{FF2B5EF4-FFF2-40B4-BE49-F238E27FC236}">
                <a16:creationId xmlns:a16="http://schemas.microsoft.com/office/drawing/2014/main" id="{6C240F18-B5A5-8381-54E1-62E0ED06FC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1189" y="6745872"/>
            <a:ext cx="279968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Image 2">
            <a:extLst>
              <a:ext uri="{FF2B5EF4-FFF2-40B4-BE49-F238E27FC236}">
                <a16:creationId xmlns:a16="http://schemas.microsoft.com/office/drawing/2014/main" id="{F53B46B6-83AA-7B7F-2812-16FFEF2F7E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5032" y="13450042"/>
            <a:ext cx="300038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CD09F1ED-59BC-ED9B-1D30-8146743C91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5920" y="6373932"/>
            <a:ext cx="266115" cy="258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Image 14">
            <a:extLst>
              <a:ext uri="{FF2B5EF4-FFF2-40B4-BE49-F238E27FC236}">
                <a16:creationId xmlns:a16="http://schemas.microsoft.com/office/drawing/2014/main" id="{B406CF8E-B545-6D87-F057-D61E91E636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9458" y="6721448"/>
            <a:ext cx="266115" cy="2602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7B51D706-55DB-FDED-C4C8-93034078BBF9}"/>
              </a:ext>
            </a:extLst>
          </p:cNvPr>
          <p:cNvSpPr/>
          <p:nvPr/>
        </p:nvSpPr>
        <p:spPr>
          <a:xfrm>
            <a:off x="1227253" y="6363983"/>
            <a:ext cx="1327054" cy="33855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l"/>
            <a:r>
              <a:rPr lang="fr-FR" sz="800" b="0" cap="none" spc="0" dirty="0">
                <a:ln w="0"/>
                <a:solidFill>
                  <a:schemeClr val="tx1"/>
                </a:solidFill>
                <a:latin typeface="Comic Sans MS" panose="030F0702030302020204" pitchFamily="66" charset="0"/>
              </a:rPr>
              <a:t>Produit issu de l’agriculture Biologique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C9E72BB-3CEA-3F54-4E1A-42D904619E64}"/>
              </a:ext>
            </a:extLst>
          </p:cNvPr>
          <p:cNvSpPr/>
          <p:nvPr/>
        </p:nvSpPr>
        <p:spPr>
          <a:xfrm>
            <a:off x="1240258" y="6819671"/>
            <a:ext cx="1327054" cy="21544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l"/>
            <a:r>
              <a:rPr lang="fr-FR" sz="800" b="0" cap="none" spc="0" dirty="0">
                <a:ln w="0"/>
                <a:solidFill>
                  <a:schemeClr val="tx1"/>
                </a:solidFill>
                <a:latin typeface="Comic Sans MS" panose="030F0702030302020204" pitchFamily="66" charset="0"/>
              </a:rPr>
              <a:t>Viande bovine française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911501F-28E7-5104-8F89-713C52C9D277}"/>
              </a:ext>
            </a:extLst>
          </p:cNvPr>
          <p:cNvSpPr/>
          <p:nvPr/>
        </p:nvSpPr>
        <p:spPr>
          <a:xfrm>
            <a:off x="3251443" y="6412429"/>
            <a:ext cx="1327054" cy="21544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l"/>
            <a:r>
              <a:rPr lang="fr-FR" sz="800" b="0" cap="none" spc="0" dirty="0">
                <a:ln w="0"/>
                <a:solidFill>
                  <a:schemeClr val="tx1"/>
                </a:solidFill>
                <a:latin typeface="Comic Sans MS" panose="030F0702030302020204" pitchFamily="66" charset="0"/>
              </a:rPr>
              <a:t>Viande française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535A67A7-9B19-B0D4-B225-21BF63F8110A}"/>
              </a:ext>
            </a:extLst>
          </p:cNvPr>
          <p:cNvSpPr/>
          <p:nvPr/>
        </p:nvSpPr>
        <p:spPr>
          <a:xfrm>
            <a:off x="8422035" y="6744483"/>
            <a:ext cx="1589199" cy="21544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l"/>
            <a:r>
              <a:rPr lang="fr-FR" sz="800" b="0" cap="none" spc="0" dirty="0">
                <a:ln w="0"/>
                <a:solidFill>
                  <a:schemeClr val="tx1"/>
                </a:solidFill>
                <a:latin typeface="Comic Sans MS" panose="030F0702030302020204" pitchFamily="66" charset="0"/>
              </a:rPr>
              <a:t>Produit de la mer durable 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595BB68A-147E-5FEF-6059-1B77D2329A7B}"/>
              </a:ext>
            </a:extLst>
          </p:cNvPr>
          <p:cNvSpPr/>
          <p:nvPr/>
        </p:nvSpPr>
        <p:spPr>
          <a:xfrm>
            <a:off x="8422035" y="6412429"/>
            <a:ext cx="912340" cy="21544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l"/>
            <a:r>
              <a:rPr lang="fr-FR" sz="800" b="0" cap="none" spc="0" dirty="0">
                <a:ln w="0"/>
                <a:solidFill>
                  <a:schemeClr val="tx1"/>
                </a:solidFill>
                <a:latin typeface="Comic Sans MS" panose="030F0702030302020204" pitchFamily="66" charset="0"/>
              </a:rPr>
              <a:t>Plat végétarien</a:t>
            </a:r>
          </a:p>
        </p:txBody>
      </p:sp>
      <p:pic>
        <p:nvPicPr>
          <p:cNvPr id="26" name="Image 2">
            <a:extLst>
              <a:ext uri="{FF2B5EF4-FFF2-40B4-BE49-F238E27FC236}">
                <a16:creationId xmlns:a16="http://schemas.microsoft.com/office/drawing/2014/main" id="{4F961AC1-C108-AAC7-4A0F-8625A6D310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3755" y="6363983"/>
            <a:ext cx="300038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" name="Rectangle 29">
            <a:extLst>
              <a:ext uri="{FF2B5EF4-FFF2-40B4-BE49-F238E27FC236}">
                <a16:creationId xmlns:a16="http://schemas.microsoft.com/office/drawing/2014/main" id="{367C2424-1439-49C3-0E12-9C885C14D049}"/>
              </a:ext>
            </a:extLst>
          </p:cNvPr>
          <p:cNvSpPr/>
          <p:nvPr/>
        </p:nvSpPr>
        <p:spPr>
          <a:xfrm>
            <a:off x="6399529" y="6383637"/>
            <a:ext cx="1828231" cy="21544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l"/>
            <a:r>
              <a:rPr lang="fr-FR" sz="800" b="0" cap="none" spc="0" dirty="0">
                <a:ln w="0"/>
                <a:solidFill>
                  <a:schemeClr val="tx1"/>
                </a:solidFill>
                <a:latin typeface="Comic Sans MS" panose="030F0702030302020204" pitchFamily="66" charset="0"/>
              </a:rPr>
              <a:t>Appellation d’Origine Protégée </a:t>
            </a: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C2215C27-4B76-BF23-DFB0-0E8B9251A342}"/>
              </a:ext>
            </a:extLst>
          </p:cNvPr>
          <p:cNvSpPr txBox="1"/>
          <p:nvPr/>
        </p:nvSpPr>
        <p:spPr>
          <a:xfrm>
            <a:off x="496455" y="5646789"/>
            <a:ext cx="9752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fr-FR" sz="800" i="1" dirty="0">
                <a:solidFill>
                  <a:srgbClr val="80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Century Gothic" panose="020B0502020202020204" pitchFamily="34" charset="0"/>
              </a:rPr>
              <a:t>Les entrées de crudités sont préparées à partir de produits bruts qui sont lavés, triés, épluchés si nécessaire, et découpés à la cuisine Robert </a:t>
            </a:r>
            <a:r>
              <a:rPr lang="fr-FR" sz="800" i="1" dirty="0" err="1">
                <a:solidFill>
                  <a:srgbClr val="80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Century Gothic" panose="020B0502020202020204" pitchFamily="34" charset="0"/>
              </a:rPr>
              <a:t>Malfroy</a:t>
            </a:r>
            <a:endParaRPr lang="fr-FR" sz="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>
              <a:buNone/>
            </a:pPr>
            <a:r>
              <a:rPr lang="fr-FR" sz="800" i="1" dirty="0">
                <a:solidFill>
                  <a:srgbClr val="80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Century Gothic" panose="020B0502020202020204" pitchFamily="34" charset="0"/>
              </a:rPr>
              <a:t>Les sauces d’accompagnements ainsi que les vinaigrettes sont élaborées à la cuisine. </a:t>
            </a:r>
            <a:endParaRPr lang="fr-FR" sz="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>
              <a:buNone/>
            </a:pPr>
            <a:r>
              <a:rPr lang="fr-FR" sz="800" i="1" dirty="0">
                <a:solidFill>
                  <a:srgbClr val="80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Century Gothic" panose="020B0502020202020204" pitchFamily="34" charset="0"/>
              </a:rPr>
              <a:t>Nos pâtisseries servis en dessert sont réalisées par nos cuisiniers. </a:t>
            </a:r>
            <a:endParaRPr lang="fr-FR" sz="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>
              <a:buNone/>
            </a:pPr>
            <a:r>
              <a:rPr lang="fr-FR" sz="800" b="1" i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Century Gothic" panose="020B0502020202020204" pitchFamily="34" charset="0"/>
              </a:rPr>
              <a:t>Au quotidien, les agents communaux cuisinent pour ravir les papilles des enfants et des plus grands. </a:t>
            </a:r>
            <a:endParaRPr lang="fr-FR" sz="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842A79B3-849D-BAF8-97BC-7301AB9EC26F}"/>
              </a:ext>
            </a:extLst>
          </p:cNvPr>
          <p:cNvSpPr/>
          <p:nvPr/>
        </p:nvSpPr>
        <p:spPr>
          <a:xfrm>
            <a:off x="2451100" y="428625"/>
            <a:ext cx="221895" cy="2794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bg1"/>
              </a:solidFill>
            </a:endParaRPr>
          </a:p>
        </p:txBody>
      </p:sp>
      <p:graphicFrame>
        <p:nvGraphicFramePr>
          <p:cNvPr id="38" name="Tableau 37">
            <a:extLst>
              <a:ext uri="{FF2B5EF4-FFF2-40B4-BE49-F238E27FC236}">
                <a16:creationId xmlns:a16="http://schemas.microsoft.com/office/drawing/2014/main" id="{355B5C62-887B-B2D8-959D-5D8C2141BB3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83396079"/>
              </p:ext>
            </p:extLst>
          </p:nvPr>
        </p:nvGraphicFramePr>
        <p:xfrm>
          <a:off x="640930" y="1324301"/>
          <a:ext cx="9411540" cy="44218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68590">
                  <a:extLst>
                    <a:ext uri="{9D8B030D-6E8A-4147-A177-3AD203B41FA5}">
                      <a16:colId xmlns:a16="http://schemas.microsoft.com/office/drawing/2014/main" val="150260312"/>
                    </a:ext>
                  </a:extLst>
                </a:gridCol>
                <a:gridCol w="1568590">
                  <a:extLst>
                    <a:ext uri="{9D8B030D-6E8A-4147-A177-3AD203B41FA5}">
                      <a16:colId xmlns:a16="http://schemas.microsoft.com/office/drawing/2014/main" val="363410377"/>
                    </a:ext>
                  </a:extLst>
                </a:gridCol>
                <a:gridCol w="1568590">
                  <a:extLst>
                    <a:ext uri="{9D8B030D-6E8A-4147-A177-3AD203B41FA5}">
                      <a16:colId xmlns:a16="http://schemas.microsoft.com/office/drawing/2014/main" val="160180520"/>
                    </a:ext>
                  </a:extLst>
                </a:gridCol>
                <a:gridCol w="1568590">
                  <a:extLst>
                    <a:ext uri="{9D8B030D-6E8A-4147-A177-3AD203B41FA5}">
                      <a16:colId xmlns:a16="http://schemas.microsoft.com/office/drawing/2014/main" val="3221133382"/>
                    </a:ext>
                  </a:extLst>
                </a:gridCol>
                <a:gridCol w="1568590">
                  <a:extLst>
                    <a:ext uri="{9D8B030D-6E8A-4147-A177-3AD203B41FA5}">
                      <a16:colId xmlns:a16="http://schemas.microsoft.com/office/drawing/2014/main" val="3512541855"/>
                    </a:ext>
                  </a:extLst>
                </a:gridCol>
                <a:gridCol w="1568590">
                  <a:extLst>
                    <a:ext uri="{9D8B030D-6E8A-4147-A177-3AD203B41FA5}">
                      <a16:colId xmlns:a16="http://schemas.microsoft.com/office/drawing/2014/main" val="589064424"/>
                    </a:ext>
                  </a:extLst>
                </a:gridCol>
              </a:tblGrid>
              <a:tr h="728928">
                <a:tc>
                  <a:txBody>
                    <a:bodyPr/>
                    <a:lstStyle/>
                    <a:p>
                      <a:pPr algn="l"/>
                      <a:endParaRPr lang="fr-FR" sz="1400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</a:rPr>
                        <a:t>Lundi</a:t>
                      </a:r>
                    </a:p>
                  </a:txBody>
                  <a:tcPr anchor="ctr">
                    <a:lnB>
                      <a:noFill/>
                    </a:lnB>
                    <a:solidFill>
                      <a:srgbClr val="FF65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</a:rPr>
                        <a:t>Mardi</a:t>
                      </a:r>
                    </a:p>
                  </a:txBody>
                  <a:tcPr anchor="ctr">
                    <a:lnB>
                      <a:noFill/>
                    </a:lnB>
                    <a:solidFill>
                      <a:srgbClr val="FF65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</a:rPr>
                        <a:t>Mercredi</a:t>
                      </a:r>
                    </a:p>
                  </a:txBody>
                  <a:tcPr anchor="ctr">
                    <a:lnB>
                      <a:noFill/>
                    </a:lnB>
                    <a:solidFill>
                      <a:srgbClr val="FF65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</a:rPr>
                        <a:t>Jeudi </a:t>
                      </a:r>
                    </a:p>
                  </a:txBody>
                  <a:tcPr anchor="ctr">
                    <a:lnB>
                      <a:noFill/>
                    </a:lnB>
                    <a:solidFill>
                      <a:srgbClr val="FF65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</a:rPr>
                        <a:t>Vendredi </a:t>
                      </a:r>
                    </a:p>
                  </a:txBody>
                  <a:tcPr anchor="ctr">
                    <a:lnB>
                      <a:noFill/>
                    </a:lnB>
                    <a:solidFill>
                      <a:srgbClr val="FF65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25285328"/>
                  </a:ext>
                </a:extLst>
              </a:tr>
              <a:tr h="728928">
                <a:tc>
                  <a:txBody>
                    <a:bodyPr/>
                    <a:lstStyle/>
                    <a:p>
                      <a:pPr algn="ctr"/>
                      <a:r>
                        <a:rPr lang="fr-FR" sz="1100" dirty="0">
                          <a:solidFill>
                            <a:srgbClr val="FF6500"/>
                          </a:solidFill>
                          <a:latin typeface="Century Gothic" panose="020B0502020202020204" pitchFamily="34" charset="0"/>
                        </a:rPr>
                        <a:t>Hors d’œuvre au choix </a:t>
                      </a:r>
                    </a:p>
                  </a:txBody>
                  <a:tcPr anchor="ctr"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dirty="0">
                          <a:latin typeface="Century Gothic" panose="020B0502020202020204" pitchFamily="34" charset="0"/>
                        </a:rPr>
                        <a:t>Chou chinois et vinaigrette moutarde </a:t>
                      </a:r>
                    </a:p>
                    <a:p>
                      <a:pPr algn="ctr"/>
                      <a:r>
                        <a:rPr lang="fr-FR" sz="900" dirty="0">
                          <a:latin typeface="Century Gothic" panose="020B0502020202020204" pitchFamily="34" charset="0"/>
                        </a:rPr>
                        <a:t>Pomelos et sucre blanc 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dirty="0">
                          <a:latin typeface="Century Gothic" panose="020B0502020202020204" pitchFamily="34" charset="0"/>
                        </a:rPr>
                        <a:t>Salade de pommes de terre </a:t>
                      </a:r>
                    </a:p>
                    <a:p>
                      <a:pPr algn="ctr"/>
                      <a:r>
                        <a:rPr lang="fr-FR" sz="900" dirty="0">
                          <a:latin typeface="Century Gothic" panose="020B0502020202020204" pitchFamily="34" charset="0"/>
                        </a:rPr>
                        <a:t>Salade de pois chiche vinaigrette à la moutarde 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dirty="0">
                          <a:latin typeface="Century Gothic" panose="020B0502020202020204" pitchFamily="34" charset="0"/>
                        </a:rPr>
                        <a:t>Salade coleslaw</a:t>
                      </a:r>
                    </a:p>
                    <a:p>
                      <a:pPr algn="ctr"/>
                      <a:r>
                        <a:rPr lang="fr-FR" sz="900" dirty="0">
                          <a:latin typeface="Century Gothic" panose="020B0502020202020204" pitchFamily="34" charset="0"/>
                        </a:rPr>
                        <a:t>Endives et vinaigrette moutarde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dirty="0">
                          <a:latin typeface="Century Gothic" panose="020B0502020202020204" pitchFamily="34" charset="0"/>
                        </a:rPr>
                        <a:t>Potage paysan (navet, carotte, céleri, pdt) 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dirty="0">
                          <a:latin typeface="Century Gothic" panose="020B0502020202020204" pitchFamily="34" charset="0"/>
                        </a:rPr>
                        <a:t>Salade verte fraîche BIO </a:t>
                      </a:r>
                    </a:p>
                    <a:p>
                      <a:pPr algn="ctr"/>
                      <a:r>
                        <a:rPr lang="fr-FR" sz="900" dirty="0">
                          <a:latin typeface="Century Gothic" panose="020B0502020202020204" pitchFamily="34" charset="0"/>
                        </a:rPr>
                        <a:t>et vinaigrette moutarde </a:t>
                      </a:r>
                    </a:p>
                    <a:p>
                      <a:pPr algn="ctr"/>
                      <a:r>
                        <a:rPr lang="fr-FR" sz="900" dirty="0">
                          <a:latin typeface="Century Gothic" panose="020B0502020202020204" pitchFamily="34" charset="0"/>
                        </a:rPr>
                        <a:t>Céleri BIO rémoulade 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05499431"/>
                  </a:ext>
                </a:extLst>
              </a:tr>
              <a:tr h="728928">
                <a:tc>
                  <a:txBody>
                    <a:bodyPr/>
                    <a:lstStyle/>
                    <a:p>
                      <a:pPr algn="ctr"/>
                      <a:r>
                        <a:rPr lang="fr-FR" sz="1100" dirty="0">
                          <a:solidFill>
                            <a:srgbClr val="FF6500"/>
                          </a:solidFill>
                          <a:latin typeface="Century Gothic" panose="020B0502020202020204" pitchFamily="34" charset="0"/>
                        </a:rPr>
                        <a:t>Plat protidique</a:t>
                      </a:r>
                    </a:p>
                  </a:txBody>
                  <a:tcPr anchor="ctr"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Couscous merguez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Colombo de dinde VF</a:t>
                      </a:r>
                      <a:endParaRPr lang="fr-FR" sz="900" b="0" i="1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0" i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Sauté de veau sauce tomate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0" i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Echine demi-sel</a:t>
                      </a:r>
                      <a:endParaRPr lang="fr-FR" sz="900" b="0" i="1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0" i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Pavé de saumon sauce oseille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83611819"/>
                  </a:ext>
                </a:extLst>
              </a:tr>
              <a:tr h="728928">
                <a:tc>
                  <a:txBody>
                    <a:bodyPr/>
                    <a:lstStyle/>
                    <a:p>
                      <a:pPr algn="ctr"/>
                      <a:r>
                        <a:rPr lang="fr-FR" sz="1100" dirty="0">
                          <a:solidFill>
                            <a:srgbClr val="FF6500"/>
                          </a:solidFill>
                          <a:latin typeface="Century Gothic" panose="020B0502020202020204" pitchFamily="34" charset="0"/>
                        </a:rPr>
                        <a:t>Sa garniture</a:t>
                      </a:r>
                    </a:p>
                  </a:txBody>
                  <a:tcPr anchor="ctr"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dirty="0">
                          <a:latin typeface="Century Gothic" panose="020B0502020202020204" pitchFamily="34" charset="0"/>
                        </a:rPr>
                        <a:t>(Semoule BIO)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dirty="0">
                          <a:latin typeface="Century Gothic" panose="020B0502020202020204" pitchFamily="34" charset="0"/>
                        </a:rPr>
                        <a:t>Chou fleur BIO 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i="0" dirty="0">
                          <a:latin typeface="Century Gothic" panose="020B0502020202020204" pitchFamily="34" charset="0"/>
                        </a:rPr>
                        <a:t>Macaroni BIO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i="0" dirty="0">
                          <a:latin typeface="Century Gothic" panose="020B0502020202020204" pitchFamily="34" charset="0"/>
                        </a:rPr>
                        <a:t>Lentilles mijotées BIO 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i="0" dirty="0">
                          <a:latin typeface="Century Gothic" panose="020B0502020202020204" pitchFamily="34" charset="0"/>
                        </a:rPr>
                        <a:t>Epinards BIO hachés à la béchamel 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71331799"/>
                  </a:ext>
                </a:extLst>
              </a:tr>
              <a:tr h="728928">
                <a:tc>
                  <a:txBody>
                    <a:bodyPr/>
                    <a:lstStyle/>
                    <a:p>
                      <a:pPr algn="ctr"/>
                      <a:r>
                        <a:rPr lang="fr-FR" sz="1100" dirty="0">
                          <a:solidFill>
                            <a:srgbClr val="FF6500"/>
                          </a:solidFill>
                          <a:latin typeface="Century Gothic" panose="020B0502020202020204" pitchFamily="34" charset="0"/>
                        </a:rPr>
                        <a:t>Produits laitiers au choix </a:t>
                      </a:r>
                    </a:p>
                  </a:txBody>
                  <a:tcPr anchor="ctr"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dirty="0">
                          <a:latin typeface="Century Gothic" panose="020B0502020202020204" pitchFamily="34" charset="0"/>
                        </a:rPr>
                        <a:t>Fromage Carré BIO 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dirty="0">
                          <a:latin typeface="Century Gothic" panose="020B0502020202020204" pitchFamily="34" charset="0"/>
                        </a:rPr>
                        <a:t>Fromage fondu Picon 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i="0" dirty="0">
                          <a:latin typeface="Century Gothic" panose="020B0502020202020204" pitchFamily="34" charset="0"/>
                        </a:rPr>
                        <a:t>Petit fromage frais nature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i="0" dirty="0">
                          <a:latin typeface="Century Gothic" panose="020B0502020202020204" pitchFamily="34" charset="0"/>
                        </a:rPr>
                        <a:t>Pont l'Evêque AOP 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i="0" dirty="0">
                          <a:latin typeface="Century Gothic" panose="020B0502020202020204" pitchFamily="34" charset="0"/>
                        </a:rPr>
                        <a:t>Yaourt BIO nature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86279546"/>
                  </a:ext>
                </a:extLst>
              </a:tr>
              <a:tr h="728928">
                <a:tc>
                  <a:txBody>
                    <a:bodyPr/>
                    <a:lstStyle/>
                    <a:p>
                      <a:pPr algn="ctr"/>
                      <a:r>
                        <a:rPr lang="fr-FR" sz="1100" dirty="0">
                          <a:solidFill>
                            <a:srgbClr val="FF6500"/>
                          </a:solidFill>
                          <a:latin typeface="Century Gothic" panose="020B0502020202020204" pitchFamily="34" charset="0"/>
                        </a:rPr>
                        <a:t>Desserts au choix</a:t>
                      </a:r>
                    </a:p>
                  </a:txBody>
                  <a:tcPr anchor="ctr"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dirty="0">
                          <a:latin typeface="Century Gothic" panose="020B0502020202020204" pitchFamily="34" charset="0"/>
                        </a:rPr>
                        <a:t>Crème dessert saveur vanille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dirty="0">
                          <a:latin typeface="Century Gothic" panose="020B0502020202020204" pitchFamily="34" charset="0"/>
                        </a:rPr>
                        <a:t>Fruit de saison BIO 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i="0" dirty="0">
                          <a:latin typeface="Century Gothic" panose="020B0502020202020204" pitchFamily="34" charset="0"/>
                        </a:rPr>
                        <a:t>Beignet aux pommes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i="0" dirty="0">
                          <a:latin typeface="Century Gothic" panose="020B0502020202020204" pitchFamily="34" charset="0"/>
                        </a:rPr>
                        <a:t>Purée de pomme fraiche BIO parfumée à la vanille 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i="0" dirty="0">
                          <a:latin typeface="Century Gothic" panose="020B0502020202020204" pitchFamily="34" charset="0"/>
                        </a:rPr>
                        <a:t>Chou chocolat noisette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93676152"/>
                  </a:ext>
                </a:extLst>
              </a:tr>
            </a:tbl>
          </a:graphicData>
        </a:graphic>
      </p:graphicFrame>
      <p:sp>
        <p:nvSpPr>
          <p:cNvPr id="40" name="ZoneTexte 39">
            <a:extLst>
              <a:ext uri="{FF2B5EF4-FFF2-40B4-BE49-F238E27FC236}">
                <a16:creationId xmlns:a16="http://schemas.microsoft.com/office/drawing/2014/main" id="{A7FA2577-577F-0F19-CEF0-C09E9708E629}"/>
              </a:ext>
            </a:extLst>
          </p:cNvPr>
          <p:cNvSpPr txBox="1"/>
          <p:nvPr/>
        </p:nvSpPr>
        <p:spPr>
          <a:xfrm>
            <a:off x="476336" y="952526"/>
            <a:ext cx="5347854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fr-FR" sz="1800" dirty="0">
                <a:solidFill>
                  <a:srgbClr val="80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Century Gothic" panose="020B0502020202020204" pitchFamily="34" charset="0"/>
              </a:rPr>
              <a:t>Du 30 Novembre au 4 Décembre 2026 </a:t>
            </a:r>
            <a:endParaRPr lang="fr-FR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buNone/>
            </a:pPr>
            <a:r>
              <a:rPr lang="fr-FR" sz="12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</a:rPr>
              <a:t> </a:t>
            </a:r>
            <a:endParaRPr lang="fr-FR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6" name="Image 11">
            <a:extLst>
              <a:ext uri="{FF2B5EF4-FFF2-40B4-BE49-F238E27FC236}">
                <a16:creationId xmlns:a16="http://schemas.microsoft.com/office/drawing/2014/main" id="{701652FC-EF33-0CA1-8BD6-262DFEE91F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5325" y="4748900"/>
            <a:ext cx="152400" cy="175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Image 2">
            <a:extLst>
              <a:ext uri="{FF2B5EF4-FFF2-40B4-BE49-F238E27FC236}">
                <a16:creationId xmlns:a16="http://schemas.microsoft.com/office/drawing/2014/main" id="{7A9FD8E1-B895-DB4A-0F6C-63346D1634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1255" y="4572903"/>
            <a:ext cx="180780" cy="175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9">
            <a:extLst>
              <a:ext uri="{FF2B5EF4-FFF2-40B4-BE49-F238E27FC236}">
                <a16:creationId xmlns:a16="http://schemas.microsoft.com/office/drawing/2014/main" id="{ACE643D4-F1CF-EF48-FDAF-7DDBF8723E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0498" y="3306554"/>
            <a:ext cx="175997" cy="175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Image 11">
            <a:extLst>
              <a:ext uri="{FF2B5EF4-FFF2-40B4-BE49-F238E27FC236}">
                <a16:creationId xmlns:a16="http://schemas.microsoft.com/office/drawing/2014/main" id="{B62B7B0F-6AA9-583A-98A6-9A5CB09A88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7300" y="5299968"/>
            <a:ext cx="152400" cy="175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Image 11">
            <a:extLst>
              <a:ext uri="{FF2B5EF4-FFF2-40B4-BE49-F238E27FC236}">
                <a16:creationId xmlns:a16="http://schemas.microsoft.com/office/drawing/2014/main" id="{5DBE958C-E653-5627-715E-B092A3C0B5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3100" y="5109846"/>
            <a:ext cx="152400" cy="175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C517F050-CA94-9037-6FB3-EEA1D927A6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5300" y="3781425"/>
            <a:ext cx="152400" cy="175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A5BB746C-1E0F-FEA5-F249-F8E95B63B3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4377" y="3852446"/>
            <a:ext cx="152400" cy="175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DF8B41EA-A6F8-5E85-2543-8E54AE0CF4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8851" y="4028443"/>
            <a:ext cx="152400" cy="175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75E95DC7-1081-91F2-D7FC-2D9F72C0D2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22035" y="2203919"/>
            <a:ext cx="152400" cy="175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58C44EB9-03FC-31B1-8D0B-2A482A5099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98235" y="2514989"/>
            <a:ext cx="152400" cy="175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" name="Image 38">
            <a:extLst>
              <a:ext uri="{FF2B5EF4-FFF2-40B4-BE49-F238E27FC236}">
                <a16:creationId xmlns:a16="http://schemas.microsoft.com/office/drawing/2014/main" id="{8829445E-9106-919F-3581-D3F84D560A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0922" y="4015588"/>
            <a:ext cx="152400" cy="175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2" name="Image 41">
            <a:extLst>
              <a:ext uri="{FF2B5EF4-FFF2-40B4-BE49-F238E27FC236}">
                <a16:creationId xmlns:a16="http://schemas.microsoft.com/office/drawing/2014/main" id="{50BD1919-A6AE-6AA7-D026-BAE98832B6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71785" y="4556422"/>
            <a:ext cx="152400" cy="175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" name="Image 43">
            <a:extLst>
              <a:ext uri="{FF2B5EF4-FFF2-40B4-BE49-F238E27FC236}">
                <a16:creationId xmlns:a16="http://schemas.microsoft.com/office/drawing/2014/main" id="{8A2AE619-7504-3EAC-6798-738321181E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19385" y="3923240"/>
            <a:ext cx="152400" cy="175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424218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968229-4371-82FD-FAE1-7131DD2D5E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6B3083CF-D68C-0443-65A0-FFF806FD55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01" t="23782" r="8871" b="13269"/>
          <a:stretch>
            <a:fillRect/>
          </a:stretch>
        </p:blipFill>
        <p:spPr bwMode="auto">
          <a:xfrm>
            <a:off x="8547100" y="276225"/>
            <a:ext cx="1674800" cy="471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Image 2">
            <a:extLst>
              <a:ext uri="{FF2B5EF4-FFF2-40B4-BE49-F238E27FC236}">
                <a16:creationId xmlns:a16="http://schemas.microsoft.com/office/drawing/2014/main" id="{9DD499F8-0A03-083F-09B4-2FC47EDF0EC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412"/>
          <a:stretch>
            <a:fillRect/>
          </a:stretch>
        </p:blipFill>
        <p:spPr bwMode="auto">
          <a:xfrm>
            <a:off x="231775" y="17755"/>
            <a:ext cx="2219325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3DFCB171-2584-AC42-AACA-C06C69BAB37D}"/>
              </a:ext>
            </a:extLst>
          </p:cNvPr>
          <p:cNvSpPr txBox="1"/>
          <p:nvPr/>
        </p:nvSpPr>
        <p:spPr>
          <a:xfrm>
            <a:off x="2672995" y="327302"/>
            <a:ext cx="565221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800" b="1" dirty="0">
                <a:solidFill>
                  <a:schemeClr val="accent1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Century Gothic" panose="020B0502020202020204" pitchFamily="34" charset="0"/>
              </a:rPr>
              <a:t>Menus Grigny 2026 / 5 composantes SENIORS</a:t>
            </a:r>
            <a:endParaRPr lang="fr-FR" dirty="0">
              <a:solidFill>
                <a:schemeClr val="accent1"/>
              </a:solidFill>
            </a:endParaRPr>
          </a:p>
        </p:txBody>
      </p:sp>
      <p:sp>
        <p:nvSpPr>
          <p:cNvPr id="8" name="Organigramme : Procédé 9">
            <a:extLst>
              <a:ext uri="{FF2B5EF4-FFF2-40B4-BE49-F238E27FC236}">
                <a16:creationId xmlns:a16="http://schemas.microsoft.com/office/drawing/2014/main" id="{A6EE2484-5F1E-AB6B-833C-44CCDE599F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2300" y="6243082"/>
            <a:ext cx="9294800" cy="844550"/>
          </a:xfrm>
          <a:prstGeom prst="flowChartProcess">
            <a:avLst/>
          </a:prstGeom>
          <a:noFill/>
          <a:ln w="3175" algn="ctr">
            <a:solidFill>
              <a:srgbClr val="F07F13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10" name="Image 10">
            <a:extLst>
              <a:ext uri="{FF2B5EF4-FFF2-40B4-BE49-F238E27FC236}">
                <a16:creationId xmlns:a16="http://schemas.microsoft.com/office/drawing/2014/main" id="{A85F2AFC-7428-1942-1D0C-6F1904633B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7707" y="5950131"/>
            <a:ext cx="1237985" cy="12854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Image 11">
            <a:extLst>
              <a:ext uri="{FF2B5EF4-FFF2-40B4-BE49-F238E27FC236}">
                <a16:creationId xmlns:a16="http://schemas.microsoft.com/office/drawing/2014/main" id="{47C0DDF4-41E5-C390-20B3-B20B2A420D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3814" y="6376695"/>
            <a:ext cx="246062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3" name="Picture 9">
            <a:extLst>
              <a:ext uri="{FF2B5EF4-FFF2-40B4-BE49-F238E27FC236}">
                <a16:creationId xmlns:a16="http://schemas.microsoft.com/office/drawing/2014/main" id="{5C49B782-9619-2849-1342-CB35B91647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4006" y="6368474"/>
            <a:ext cx="258763" cy="258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4" name="Image 81">
            <a:extLst>
              <a:ext uri="{FF2B5EF4-FFF2-40B4-BE49-F238E27FC236}">
                <a16:creationId xmlns:a16="http://schemas.microsoft.com/office/drawing/2014/main" id="{A2D35FB7-232D-419B-4C6D-C968DC7C67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1189" y="6745872"/>
            <a:ext cx="279968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Image 2">
            <a:extLst>
              <a:ext uri="{FF2B5EF4-FFF2-40B4-BE49-F238E27FC236}">
                <a16:creationId xmlns:a16="http://schemas.microsoft.com/office/drawing/2014/main" id="{9DC9B264-B8DF-9EDD-459A-2E7544C088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5032" y="13450042"/>
            <a:ext cx="300038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86151CA3-F5B4-729A-E9F2-A18B241451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5920" y="6373932"/>
            <a:ext cx="266115" cy="258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Image 14">
            <a:extLst>
              <a:ext uri="{FF2B5EF4-FFF2-40B4-BE49-F238E27FC236}">
                <a16:creationId xmlns:a16="http://schemas.microsoft.com/office/drawing/2014/main" id="{AE31EC6C-64D3-EA76-C8EA-E447FF3D42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9458" y="6721448"/>
            <a:ext cx="266115" cy="2602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7D015E79-E3C1-FF6D-20B3-68006E4BC0AC}"/>
              </a:ext>
            </a:extLst>
          </p:cNvPr>
          <p:cNvSpPr/>
          <p:nvPr/>
        </p:nvSpPr>
        <p:spPr>
          <a:xfrm>
            <a:off x="1227253" y="6363983"/>
            <a:ext cx="1327054" cy="33855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l"/>
            <a:r>
              <a:rPr lang="fr-FR" sz="800" b="0" cap="none" spc="0" dirty="0">
                <a:ln w="0"/>
                <a:solidFill>
                  <a:schemeClr val="tx1"/>
                </a:solidFill>
                <a:latin typeface="Comic Sans MS" panose="030F0702030302020204" pitchFamily="66" charset="0"/>
              </a:rPr>
              <a:t>Produit issu de l’agriculture Biologique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F42BF1E2-917B-EEB1-B898-2426FCFB6098}"/>
              </a:ext>
            </a:extLst>
          </p:cNvPr>
          <p:cNvSpPr/>
          <p:nvPr/>
        </p:nvSpPr>
        <p:spPr>
          <a:xfrm>
            <a:off x="1240258" y="6819671"/>
            <a:ext cx="1327054" cy="21544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l"/>
            <a:r>
              <a:rPr lang="fr-FR" sz="800" b="0" cap="none" spc="0" dirty="0">
                <a:ln w="0"/>
                <a:solidFill>
                  <a:schemeClr val="tx1"/>
                </a:solidFill>
                <a:latin typeface="Comic Sans MS" panose="030F0702030302020204" pitchFamily="66" charset="0"/>
              </a:rPr>
              <a:t>Viande bovine française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1B1A8E7E-7320-3CD6-7F69-0E6750B241A0}"/>
              </a:ext>
            </a:extLst>
          </p:cNvPr>
          <p:cNvSpPr/>
          <p:nvPr/>
        </p:nvSpPr>
        <p:spPr>
          <a:xfrm>
            <a:off x="3251443" y="6412429"/>
            <a:ext cx="1327054" cy="21544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l"/>
            <a:r>
              <a:rPr lang="fr-FR" sz="800" b="0" cap="none" spc="0" dirty="0">
                <a:ln w="0"/>
                <a:solidFill>
                  <a:schemeClr val="tx1"/>
                </a:solidFill>
                <a:latin typeface="Comic Sans MS" panose="030F0702030302020204" pitchFamily="66" charset="0"/>
              </a:rPr>
              <a:t>Viande française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0A3FCD9-2F35-2831-C338-598962F77299}"/>
              </a:ext>
            </a:extLst>
          </p:cNvPr>
          <p:cNvSpPr/>
          <p:nvPr/>
        </p:nvSpPr>
        <p:spPr>
          <a:xfrm>
            <a:off x="8422035" y="6744483"/>
            <a:ext cx="1589199" cy="21544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l"/>
            <a:r>
              <a:rPr lang="fr-FR" sz="800" b="0" cap="none" spc="0" dirty="0">
                <a:ln w="0"/>
                <a:solidFill>
                  <a:schemeClr val="tx1"/>
                </a:solidFill>
                <a:latin typeface="Comic Sans MS" panose="030F0702030302020204" pitchFamily="66" charset="0"/>
              </a:rPr>
              <a:t>Produit de la mer durable 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B568E1FA-A0C4-2C3D-4454-16E35AD24A90}"/>
              </a:ext>
            </a:extLst>
          </p:cNvPr>
          <p:cNvSpPr/>
          <p:nvPr/>
        </p:nvSpPr>
        <p:spPr>
          <a:xfrm>
            <a:off x="8422035" y="6412429"/>
            <a:ext cx="912340" cy="21544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l"/>
            <a:r>
              <a:rPr lang="fr-FR" sz="800" b="0" cap="none" spc="0" dirty="0">
                <a:ln w="0"/>
                <a:solidFill>
                  <a:schemeClr val="tx1"/>
                </a:solidFill>
                <a:latin typeface="Comic Sans MS" panose="030F0702030302020204" pitchFamily="66" charset="0"/>
              </a:rPr>
              <a:t>Plat végétarien</a:t>
            </a:r>
          </a:p>
        </p:txBody>
      </p:sp>
      <p:pic>
        <p:nvPicPr>
          <p:cNvPr id="26" name="Image 2">
            <a:extLst>
              <a:ext uri="{FF2B5EF4-FFF2-40B4-BE49-F238E27FC236}">
                <a16:creationId xmlns:a16="http://schemas.microsoft.com/office/drawing/2014/main" id="{338413B4-A022-0E2D-C398-93E5A62AF5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3755" y="6363983"/>
            <a:ext cx="300038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" name="Rectangle 29">
            <a:extLst>
              <a:ext uri="{FF2B5EF4-FFF2-40B4-BE49-F238E27FC236}">
                <a16:creationId xmlns:a16="http://schemas.microsoft.com/office/drawing/2014/main" id="{29ADBD56-9159-A799-CC36-3D906F1B1B20}"/>
              </a:ext>
            </a:extLst>
          </p:cNvPr>
          <p:cNvSpPr/>
          <p:nvPr/>
        </p:nvSpPr>
        <p:spPr>
          <a:xfrm>
            <a:off x="6399529" y="6383637"/>
            <a:ext cx="1828231" cy="21544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l"/>
            <a:r>
              <a:rPr lang="fr-FR" sz="800" b="0" cap="none" spc="0" dirty="0">
                <a:ln w="0"/>
                <a:solidFill>
                  <a:schemeClr val="tx1"/>
                </a:solidFill>
                <a:latin typeface="Comic Sans MS" panose="030F0702030302020204" pitchFamily="66" charset="0"/>
              </a:rPr>
              <a:t>Appellation d’Origine Protégée </a:t>
            </a: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85AA1445-5EA5-F3BC-89BF-487FF27B26EF}"/>
              </a:ext>
            </a:extLst>
          </p:cNvPr>
          <p:cNvSpPr txBox="1"/>
          <p:nvPr/>
        </p:nvSpPr>
        <p:spPr>
          <a:xfrm>
            <a:off x="496455" y="5646789"/>
            <a:ext cx="9752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fr-FR" sz="800" i="1" dirty="0">
                <a:solidFill>
                  <a:srgbClr val="80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Century Gothic" panose="020B0502020202020204" pitchFamily="34" charset="0"/>
              </a:rPr>
              <a:t>Les entrées de crudités sont préparées à partir de produits bruts qui sont lavés, triés, épluchés si nécessaire, et découpés à la cuisine Robert </a:t>
            </a:r>
            <a:r>
              <a:rPr lang="fr-FR" sz="800" i="1" dirty="0" err="1">
                <a:solidFill>
                  <a:srgbClr val="80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Century Gothic" panose="020B0502020202020204" pitchFamily="34" charset="0"/>
              </a:rPr>
              <a:t>Malfroy</a:t>
            </a:r>
            <a:endParaRPr lang="fr-FR" sz="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>
              <a:buNone/>
            </a:pPr>
            <a:r>
              <a:rPr lang="fr-FR" sz="800" i="1" dirty="0">
                <a:solidFill>
                  <a:srgbClr val="80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Century Gothic" panose="020B0502020202020204" pitchFamily="34" charset="0"/>
              </a:rPr>
              <a:t>Les sauces d’accompagnements ainsi que les vinaigrettes sont élaborées à la cuisine. </a:t>
            </a:r>
            <a:endParaRPr lang="fr-FR" sz="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>
              <a:buNone/>
            </a:pPr>
            <a:r>
              <a:rPr lang="fr-FR" sz="800" i="1" dirty="0">
                <a:solidFill>
                  <a:srgbClr val="80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Century Gothic" panose="020B0502020202020204" pitchFamily="34" charset="0"/>
              </a:rPr>
              <a:t>Nos pâtisseries servis en dessert sont réalisées par nos cuisiniers. </a:t>
            </a:r>
            <a:endParaRPr lang="fr-FR" sz="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>
              <a:buNone/>
            </a:pPr>
            <a:r>
              <a:rPr lang="fr-FR" sz="800" b="1" i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Century Gothic" panose="020B0502020202020204" pitchFamily="34" charset="0"/>
              </a:rPr>
              <a:t>Au quotidien, les agents communaux cuisinent pour ravir les papilles des enfants et des plus grands. </a:t>
            </a:r>
            <a:endParaRPr lang="fr-FR" sz="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06733940-B63C-1D20-08D1-9A73D73A6C74}"/>
              </a:ext>
            </a:extLst>
          </p:cNvPr>
          <p:cNvSpPr/>
          <p:nvPr/>
        </p:nvSpPr>
        <p:spPr>
          <a:xfrm>
            <a:off x="2451100" y="428625"/>
            <a:ext cx="221895" cy="2794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bg1"/>
              </a:solidFill>
            </a:endParaRPr>
          </a:p>
        </p:txBody>
      </p:sp>
      <p:graphicFrame>
        <p:nvGraphicFramePr>
          <p:cNvPr id="38" name="Tableau 37">
            <a:extLst>
              <a:ext uri="{FF2B5EF4-FFF2-40B4-BE49-F238E27FC236}">
                <a16:creationId xmlns:a16="http://schemas.microsoft.com/office/drawing/2014/main" id="{65337DAA-5DD5-82CD-B7A9-CBA332E8230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4578663"/>
              </p:ext>
            </p:extLst>
          </p:nvPr>
        </p:nvGraphicFramePr>
        <p:xfrm>
          <a:off x="640930" y="1324301"/>
          <a:ext cx="9411540" cy="437356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68590">
                  <a:extLst>
                    <a:ext uri="{9D8B030D-6E8A-4147-A177-3AD203B41FA5}">
                      <a16:colId xmlns:a16="http://schemas.microsoft.com/office/drawing/2014/main" val="150260312"/>
                    </a:ext>
                  </a:extLst>
                </a:gridCol>
                <a:gridCol w="1568590">
                  <a:extLst>
                    <a:ext uri="{9D8B030D-6E8A-4147-A177-3AD203B41FA5}">
                      <a16:colId xmlns:a16="http://schemas.microsoft.com/office/drawing/2014/main" val="363410377"/>
                    </a:ext>
                  </a:extLst>
                </a:gridCol>
                <a:gridCol w="1568590">
                  <a:extLst>
                    <a:ext uri="{9D8B030D-6E8A-4147-A177-3AD203B41FA5}">
                      <a16:colId xmlns:a16="http://schemas.microsoft.com/office/drawing/2014/main" val="160180520"/>
                    </a:ext>
                  </a:extLst>
                </a:gridCol>
                <a:gridCol w="1568590">
                  <a:extLst>
                    <a:ext uri="{9D8B030D-6E8A-4147-A177-3AD203B41FA5}">
                      <a16:colId xmlns:a16="http://schemas.microsoft.com/office/drawing/2014/main" val="3221133382"/>
                    </a:ext>
                  </a:extLst>
                </a:gridCol>
                <a:gridCol w="1568590">
                  <a:extLst>
                    <a:ext uri="{9D8B030D-6E8A-4147-A177-3AD203B41FA5}">
                      <a16:colId xmlns:a16="http://schemas.microsoft.com/office/drawing/2014/main" val="3512541855"/>
                    </a:ext>
                  </a:extLst>
                </a:gridCol>
                <a:gridCol w="1568590">
                  <a:extLst>
                    <a:ext uri="{9D8B030D-6E8A-4147-A177-3AD203B41FA5}">
                      <a16:colId xmlns:a16="http://schemas.microsoft.com/office/drawing/2014/main" val="589064424"/>
                    </a:ext>
                  </a:extLst>
                </a:gridCol>
              </a:tblGrid>
              <a:tr h="728928">
                <a:tc>
                  <a:txBody>
                    <a:bodyPr/>
                    <a:lstStyle/>
                    <a:p>
                      <a:pPr algn="l"/>
                      <a:endParaRPr lang="fr-FR" sz="1400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</a:rPr>
                        <a:t>Lundi</a:t>
                      </a:r>
                    </a:p>
                  </a:txBody>
                  <a:tcPr anchor="ctr">
                    <a:lnB>
                      <a:noFill/>
                    </a:lnB>
                    <a:solidFill>
                      <a:srgbClr val="FF65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</a:rPr>
                        <a:t>Mardi</a:t>
                      </a:r>
                    </a:p>
                  </a:txBody>
                  <a:tcPr anchor="ctr">
                    <a:lnB>
                      <a:noFill/>
                    </a:lnB>
                    <a:solidFill>
                      <a:srgbClr val="FF65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</a:rPr>
                        <a:t>Mercredi</a:t>
                      </a:r>
                    </a:p>
                  </a:txBody>
                  <a:tcPr anchor="ctr">
                    <a:lnB>
                      <a:noFill/>
                    </a:lnB>
                    <a:solidFill>
                      <a:srgbClr val="FF65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</a:rPr>
                        <a:t>Jeudi </a:t>
                      </a:r>
                    </a:p>
                  </a:txBody>
                  <a:tcPr anchor="ctr">
                    <a:lnB>
                      <a:noFill/>
                    </a:lnB>
                    <a:solidFill>
                      <a:srgbClr val="FF65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</a:rPr>
                        <a:t>Vendredi </a:t>
                      </a:r>
                    </a:p>
                  </a:txBody>
                  <a:tcPr anchor="ctr">
                    <a:lnB>
                      <a:noFill/>
                    </a:lnB>
                    <a:solidFill>
                      <a:srgbClr val="FF65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25285328"/>
                  </a:ext>
                </a:extLst>
              </a:tr>
              <a:tr h="728928">
                <a:tc>
                  <a:txBody>
                    <a:bodyPr/>
                    <a:lstStyle/>
                    <a:p>
                      <a:pPr algn="ctr"/>
                      <a:r>
                        <a:rPr lang="fr-FR" sz="1100" dirty="0">
                          <a:solidFill>
                            <a:srgbClr val="FF6500"/>
                          </a:solidFill>
                          <a:latin typeface="Century Gothic" panose="020B0502020202020204" pitchFamily="34" charset="0"/>
                        </a:rPr>
                        <a:t>Hors d’œuvre au choix </a:t>
                      </a:r>
                    </a:p>
                  </a:txBody>
                  <a:tcPr anchor="ctr"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dirty="0">
                          <a:latin typeface="Century Gothic" panose="020B0502020202020204" pitchFamily="34" charset="0"/>
                        </a:rPr>
                        <a:t>Salade de blé BIO aux petits légumes BIO </a:t>
                      </a:r>
                    </a:p>
                    <a:p>
                      <a:pPr algn="ctr"/>
                      <a:r>
                        <a:rPr lang="fr-FR" sz="900" dirty="0">
                          <a:latin typeface="Century Gothic" panose="020B0502020202020204" pitchFamily="34" charset="0"/>
                        </a:rPr>
                        <a:t>Taboulé de semoule BIO aux raisins secs 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dirty="0">
                          <a:latin typeface="Century Gothic" panose="020B0502020202020204" pitchFamily="34" charset="0"/>
                        </a:rPr>
                        <a:t>Radis en rondelles </a:t>
                      </a:r>
                    </a:p>
                    <a:p>
                      <a:pPr algn="ctr"/>
                      <a:r>
                        <a:rPr lang="fr-FR" sz="900" dirty="0">
                          <a:latin typeface="Century Gothic" panose="020B0502020202020204" pitchFamily="34" charset="0"/>
                        </a:rPr>
                        <a:t>et vinaigrette moutarde </a:t>
                      </a:r>
                    </a:p>
                    <a:p>
                      <a:pPr algn="ctr"/>
                      <a:r>
                        <a:rPr lang="fr-FR" sz="900" dirty="0">
                          <a:latin typeface="Century Gothic" panose="020B0502020202020204" pitchFamily="34" charset="0"/>
                        </a:rPr>
                        <a:t>Emincé de chou blanc et vinaigrette 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dirty="0">
                          <a:latin typeface="Century Gothic" panose="020B0502020202020204" pitchFamily="34" charset="0"/>
                        </a:rPr>
                        <a:t>Soupe de carottes (carotte et pommes de terre fraîches) 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dirty="0">
                          <a:latin typeface="Century Gothic" panose="020B0502020202020204" pitchFamily="34" charset="0"/>
                        </a:rPr>
                        <a:t>Salade de boulgour BIO tomate BIO et poivrons </a:t>
                      </a:r>
                    </a:p>
                    <a:p>
                      <a:pPr algn="ctr"/>
                      <a:r>
                        <a:rPr lang="fr-FR" sz="900" dirty="0">
                          <a:latin typeface="Century Gothic" panose="020B0502020202020204" pitchFamily="34" charset="0"/>
                        </a:rPr>
                        <a:t>Salade de lentilles BIO 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dirty="0">
                          <a:latin typeface="Century Gothic" panose="020B0502020202020204" pitchFamily="34" charset="0"/>
                        </a:rPr>
                        <a:t>Salade iceberg </a:t>
                      </a:r>
                    </a:p>
                    <a:p>
                      <a:pPr algn="ctr"/>
                      <a:r>
                        <a:rPr lang="fr-FR" sz="900" dirty="0">
                          <a:latin typeface="Century Gothic" panose="020B0502020202020204" pitchFamily="34" charset="0"/>
                        </a:rPr>
                        <a:t>et oignons frits </a:t>
                      </a:r>
                    </a:p>
                    <a:p>
                      <a:pPr algn="ctr"/>
                      <a:r>
                        <a:rPr lang="fr-FR" sz="900" dirty="0">
                          <a:latin typeface="Century Gothic" panose="020B0502020202020204" pitchFamily="34" charset="0"/>
                        </a:rPr>
                        <a:t>et vinaigrette aux herbes 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05499431"/>
                  </a:ext>
                </a:extLst>
              </a:tr>
              <a:tr h="728928">
                <a:tc>
                  <a:txBody>
                    <a:bodyPr/>
                    <a:lstStyle/>
                    <a:p>
                      <a:pPr algn="ctr"/>
                      <a:r>
                        <a:rPr lang="fr-FR" sz="1100" dirty="0">
                          <a:solidFill>
                            <a:srgbClr val="FF6500"/>
                          </a:solidFill>
                          <a:latin typeface="Century Gothic" panose="020B0502020202020204" pitchFamily="34" charset="0"/>
                        </a:rPr>
                        <a:t>Plat protidique</a:t>
                      </a:r>
                    </a:p>
                  </a:txBody>
                  <a:tcPr anchor="ctr"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Sauté de bœuf sauce caramel</a:t>
                      </a:r>
                      <a:endParaRPr lang="fr-FR" sz="900" b="0" i="1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Colin d'Alaska PMD sauce butternut champignon crémée 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0" i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Boudin noir aux pommes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0" i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Omelette BIO 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0" i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Coq au vin</a:t>
                      </a:r>
                      <a:endParaRPr lang="fr-FR" sz="900" b="0" i="1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83611819"/>
                  </a:ext>
                </a:extLst>
              </a:tr>
              <a:tr h="728928">
                <a:tc>
                  <a:txBody>
                    <a:bodyPr/>
                    <a:lstStyle/>
                    <a:p>
                      <a:pPr algn="ctr"/>
                      <a:r>
                        <a:rPr lang="fr-FR" sz="1100" dirty="0">
                          <a:solidFill>
                            <a:srgbClr val="FF6500"/>
                          </a:solidFill>
                          <a:latin typeface="Century Gothic" panose="020B0502020202020204" pitchFamily="34" charset="0"/>
                        </a:rPr>
                        <a:t>Sa garniture</a:t>
                      </a:r>
                    </a:p>
                  </a:txBody>
                  <a:tcPr anchor="ctr"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dirty="0">
                          <a:latin typeface="Century Gothic" panose="020B0502020202020204" pitchFamily="34" charset="0"/>
                        </a:rPr>
                        <a:t>Brocolis BIO aux oignons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dirty="0">
                          <a:latin typeface="Century Gothic" panose="020B0502020202020204" pitchFamily="34" charset="0"/>
                        </a:rPr>
                        <a:t>Riz BIO 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i="0" dirty="0">
                          <a:latin typeface="Century Gothic" panose="020B0502020202020204" pitchFamily="34" charset="0"/>
                        </a:rPr>
                        <a:t>Pommes de terre vapeurs fraiches BIO 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i="0" dirty="0">
                          <a:latin typeface="Century Gothic" panose="020B0502020202020204" pitchFamily="34" charset="0"/>
                        </a:rPr>
                        <a:t>Haricots verts BIO 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i="0" dirty="0">
                          <a:latin typeface="Century Gothic" panose="020B0502020202020204" pitchFamily="34" charset="0"/>
                        </a:rPr>
                        <a:t>Coquillettes BIO blé semi-complet 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71331799"/>
                  </a:ext>
                </a:extLst>
              </a:tr>
              <a:tr h="728928">
                <a:tc>
                  <a:txBody>
                    <a:bodyPr/>
                    <a:lstStyle/>
                    <a:p>
                      <a:pPr algn="ctr"/>
                      <a:r>
                        <a:rPr lang="fr-FR" sz="1100" dirty="0">
                          <a:solidFill>
                            <a:srgbClr val="FF6500"/>
                          </a:solidFill>
                          <a:latin typeface="Century Gothic" panose="020B0502020202020204" pitchFamily="34" charset="0"/>
                        </a:rPr>
                        <a:t>Produits laitiers au choix </a:t>
                      </a:r>
                    </a:p>
                  </a:txBody>
                  <a:tcPr anchor="ctr"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dirty="0">
                          <a:latin typeface="Century Gothic" panose="020B0502020202020204" pitchFamily="34" charset="0"/>
                        </a:rPr>
                        <a:t>Emmental 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dirty="0">
                          <a:latin typeface="Century Gothic" panose="020B0502020202020204" pitchFamily="34" charset="0"/>
                        </a:rPr>
                        <a:t>Brie 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i="0" dirty="0">
                          <a:latin typeface="Century Gothic" panose="020B0502020202020204" pitchFamily="34" charset="0"/>
                        </a:rPr>
                        <a:t>Fromage fondu </a:t>
                      </a:r>
                      <a:r>
                        <a:rPr lang="fr-FR" sz="900" i="0" dirty="0" err="1">
                          <a:latin typeface="Century Gothic" panose="020B0502020202020204" pitchFamily="34" charset="0"/>
                        </a:rPr>
                        <a:t>kiri</a:t>
                      </a:r>
                      <a:r>
                        <a:rPr lang="fr-FR" sz="900" i="0" dirty="0">
                          <a:latin typeface="Century Gothic" panose="020B0502020202020204" pitchFamily="34" charset="0"/>
                        </a:rPr>
                        <a:t> 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i="0" dirty="0">
                          <a:latin typeface="Century Gothic" panose="020B0502020202020204" pitchFamily="34" charset="0"/>
                        </a:rPr>
                        <a:t>Fromage blanc nature et crème passion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i="0" dirty="0">
                          <a:latin typeface="Century Gothic" panose="020B0502020202020204" pitchFamily="34" charset="0"/>
                        </a:rPr>
                        <a:t>Fromage frais Saint </a:t>
                      </a:r>
                      <a:r>
                        <a:rPr lang="fr-FR" sz="900" i="0" dirty="0" err="1">
                          <a:latin typeface="Century Gothic" panose="020B0502020202020204" pitchFamily="34" charset="0"/>
                        </a:rPr>
                        <a:t>Môret</a:t>
                      </a:r>
                      <a:r>
                        <a:rPr lang="fr-FR" sz="900" i="0" dirty="0">
                          <a:latin typeface="Century Gothic" panose="020B0502020202020204" pitchFamily="34" charset="0"/>
                        </a:rPr>
                        <a:t> BIO 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86279546"/>
                  </a:ext>
                </a:extLst>
              </a:tr>
              <a:tr h="728928">
                <a:tc>
                  <a:txBody>
                    <a:bodyPr/>
                    <a:lstStyle/>
                    <a:p>
                      <a:pPr algn="ctr"/>
                      <a:r>
                        <a:rPr lang="fr-FR" sz="1100" dirty="0">
                          <a:solidFill>
                            <a:srgbClr val="FF6500"/>
                          </a:solidFill>
                          <a:latin typeface="Century Gothic" panose="020B0502020202020204" pitchFamily="34" charset="0"/>
                        </a:rPr>
                        <a:t>Desserts au choix</a:t>
                      </a:r>
                    </a:p>
                  </a:txBody>
                  <a:tcPr anchor="ctr"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dirty="0">
                          <a:latin typeface="Century Gothic" panose="020B0502020202020204" pitchFamily="34" charset="0"/>
                        </a:rPr>
                        <a:t>Fruit de saison BIO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dirty="0">
                          <a:latin typeface="Century Gothic" panose="020B0502020202020204" pitchFamily="34" charset="0"/>
                        </a:rPr>
                        <a:t>Ile flottante et sa crème anglaise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i="0" dirty="0">
                          <a:latin typeface="Century Gothic" panose="020B0502020202020204" pitchFamily="34" charset="0"/>
                        </a:rPr>
                        <a:t>Gâteau au fromage blanc 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i="0" dirty="0">
                          <a:latin typeface="Century Gothic" panose="020B0502020202020204" pitchFamily="34" charset="0"/>
                        </a:rPr>
                        <a:t>Banane BIO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i="0" dirty="0">
                          <a:latin typeface="Century Gothic" panose="020B0502020202020204" pitchFamily="34" charset="0"/>
                        </a:rPr>
                        <a:t>Smoothie pomme BIO mandarine et miel 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93676152"/>
                  </a:ext>
                </a:extLst>
              </a:tr>
            </a:tbl>
          </a:graphicData>
        </a:graphic>
      </p:graphicFrame>
      <p:sp>
        <p:nvSpPr>
          <p:cNvPr id="40" name="ZoneTexte 39">
            <a:extLst>
              <a:ext uri="{FF2B5EF4-FFF2-40B4-BE49-F238E27FC236}">
                <a16:creationId xmlns:a16="http://schemas.microsoft.com/office/drawing/2014/main" id="{FBB829CB-2DD3-0456-6284-6E064A3B07A1}"/>
              </a:ext>
            </a:extLst>
          </p:cNvPr>
          <p:cNvSpPr txBox="1"/>
          <p:nvPr/>
        </p:nvSpPr>
        <p:spPr>
          <a:xfrm>
            <a:off x="476336" y="952526"/>
            <a:ext cx="5347854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fr-FR" sz="1800" dirty="0">
                <a:solidFill>
                  <a:srgbClr val="80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Century Gothic" panose="020B0502020202020204" pitchFamily="34" charset="0"/>
              </a:rPr>
              <a:t>Du 7 Décembre au 11 Décembre 2026 </a:t>
            </a:r>
            <a:endParaRPr lang="fr-FR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buNone/>
            </a:pPr>
            <a:r>
              <a:rPr lang="fr-FR" sz="12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</a:rPr>
              <a:t> </a:t>
            </a:r>
            <a:endParaRPr lang="fr-FR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6" name="Image 11">
            <a:extLst>
              <a:ext uri="{FF2B5EF4-FFF2-40B4-BE49-F238E27FC236}">
                <a16:creationId xmlns:a16="http://schemas.microsoft.com/office/drawing/2014/main" id="{EA1D1DC2-73C9-0295-7BD2-B66D51037C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2500" y="2123744"/>
            <a:ext cx="152400" cy="175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Image 2">
            <a:extLst>
              <a:ext uri="{FF2B5EF4-FFF2-40B4-BE49-F238E27FC236}">
                <a16:creationId xmlns:a16="http://schemas.microsoft.com/office/drawing/2014/main" id="{4A85A987-0013-28BC-CCCF-9AF2CC8955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9139" y="1012144"/>
            <a:ext cx="180780" cy="175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620435D6-242D-3791-15E7-C97D1CC662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8955" y="1864981"/>
            <a:ext cx="266115" cy="258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Image 14">
            <a:extLst>
              <a:ext uri="{FF2B5EF4-FFF2-40B4-BE49-F238E27FC236}">
                <a16:creationId xmlns:a16="http://schemas.microsoft.com/office/drawing/2014/main" id="{B570B8B8-B960-FEA5-AE42-DEBA8C25E2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6971" y="2939090"/>
            <a:ext cx="175997" cy="172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Image 11">
            <a:extLst>
              <a:ext uri="{FF2B5EF4-FFF2-40B4-BE49-F238E27FC236}">
                <a16:creationId xmlns:a16="http://schemas.microsoft.com/office/drawing/2014/main" id="{11714824-A42C-D2A1-929A-70774153CE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6300" y="2373540"/>
            <a:ext cx="152400" cy="175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21B494D2-9989-9EDC-232E-ED14852945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1606" y="3954117"/>
            <a:ext cx="152400" cy="175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C6EC91B1-995D-087A-CEAE-AC5BB1F54A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98700" y="5234791"/>
            <a:ext cx="152400" cy="175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0AD027F3-7B0F-C89C-B5D6-CBD0CBC28C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0983" y="3780725"/>
            <a:ext cx="152400" cy="175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E87B1116-1D04-8AC7-D75A-7543695F60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6080" y="3709269"/>
            <a:ext cx="152400" cy="175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382C9F8F-E608-1079-3347-B4F6763BBA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7821" y="5244957"/>
            <a:ext cx="152400" cy="175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" name="Image 38">
            <a:extLst>
              <a:ext uri="{FF2B5EF4-FFF2-40B4-BE49-F238E27FC236}">
                <a16:creationId xmlns:a16="http://schemas.microsoft.com/office/drawing/2014/main" id="{ACE55049-693D-D41A-EFA2-1D268A52FF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5526" y="3789840"/>
            <a:ext cx="152400" cy="175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2" name="Image 41">
            <a:extLst>
              <a:ext uri="{FF2B5EF4-FFF2-40B4-BE49-F238E27FC236}">
                <a16:creationId xmlns:a16="http://schemas.microsoft.com/office/drawing/2014/main" id="{8889B581-2EDB-5DA1-141C-8C88A0AB2F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2809" y="3031308"/>
            <a:ext cx="152400" cy="175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" name="Image 43">
            <a:extLst>
              <a:ext uri="{FF2B5EF4-FFF2-40B4-BE49-F238E27FC236}">
                <a16:creationId xmlns:a16="http://schemas.microsoft.com/office/drawing/2014/main" id="{C8C6EDE4-6EFE-EDFC-10FE-016C53B816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8998" y="3701841"/>
            <a:ext cx="152400" cy="175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" name="Image 45">
            <a:extLst>
              <a:ext uri="{FF2B5EF4-FFF2-40B4-BE49-F238E27FC236}">
                <a16:creationId xmlns:a16="http://schemas.microsoft.com/office/drawing/2014/main" id="{B3621DCB-80B4-EF56-EC24-F97715AEA8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13900" y="4625758"/>
            <a:ext cx="152400" cy="175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" name="Image 47">
            <a:extLst>
              <a:ext uri="{FF2B5EF4-FFF2-40B4-BE49-F238E27FC236}">
                <a16:creationId xmlns:a16="http://schemas.microsoft.com/office/drawing/2014/main" id="{44C10F07-A261-8AD4-5456-3B2A7CED9E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0900" y="5182497"/>
            <a:ext cx="152400" cy="175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0" name="Image 49">
            <a:extLst>
              <a:ext uri="{FF2B5EF4-FFF2-40B4-BE49-F238E27FC236}">
                <a16:creationId xmlns:a16="http://schemas.microsoft.com/office/drawing/2014/main" id="{EC3BB601-93E8-B949-7535-953BF36D19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3126" y="2186375"/>
            <a:ext cx="152400" cy="175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" name="Image 51">
            <a:extLst>
              <a:ext uri="{FF2B5EF4-FFF2-40B4-BE49-F238E27FC236}">
                <a16:creationId xmlns:a16="http://schemas.microsoft.com/office/drawing/2014/main" id="{1DDDD565-18F7-F7CF-2B2F-0519461E8E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3126" y="2442834"/>
            <a:ext cx="152400" cy="175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476760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93F34A-17E0-5C9E-0BE4-D6924146AF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F3A826D3-35E5-8B74-D21C-D3105FB466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01" t="23782" r="8871" b="13269"/>
          <a:stretch>
            <a:fillRect/>
          </a:stretch>
        </p:blipFill>
        <p:spPr bwMode="auto">
          <a:xfrm>
            <a:off x="8547100" y="276225"/>
            <a:ext cx="1674800" cy="471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Image 2">
            <a:extLst>
              <a:ext uri="{FF2B5EF4-FFF2-40B4-BE49-F238E27FC236}">
                <a16:creationId xmlns:a16="http://schemas.microsoft.com/office/drawing/2014/main" id="{4A5BD14F-941F-99F5-5760-CC230A540ED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412"/>
          <a:stretch>
            <a:fillRect/>
          </a:stretch>
        </p:blipFill>
        <p:spPr bwMode="auto">
          <a:xfrm>
            <a:off x="231775" y="17755"/>
            <a:ext cx="2219325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ADF4569E-A35D-8538-798F-156960990C4B}"/>
              </a:ext>
            </a:extLst>
          </p:cNvPr>
          <p:cNvSpPr txBox="1"/>
          <p:nvPr/>
        </p:nvSpPr>
        <p:spPr>
          <a:xfrm>
            <a:off x="2672995" y="327302"/>
            <a:ext cx="565221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800" b="1" dirty="0">
                <a:solidFill>
                  <a:schemeClr val="accent1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Century Gothic" panose="020B0502020202020204" pitchFamily="34" charset="0"/>
              </a:rPr>
              <a:t>Menus Grigny 2026 / 5 composantes SENIORS</a:t>
            </a:r>
            <a:endParaRPr lang="fr-FR" dirty="0">
              <a:solidFill>
                <a:schemeClr val="accent1"/>
              </a:solidFill>
            </a:endParaRPr>
          </a:p>
        </p:txBody>
      </p:sp>
      <p:sp>
        <p:nvSpPr>
          <p:cNvPr id="8" name="Organigramme : Procédé 9">
            <a:extLst>
              <a:ext uri="{FF2B5EF4-FFF2-40B4-BE49-F238E27FC236}">
                <a16:creationId xmlns:a16="http://schemas.microsoft.com/office/drawing/2014/main" id="{02F19E9A-48BC-5974-57C8-A86A6AC7D1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2300" y="6243082"/>
            <a:ext cx="9294800" cy="844550"/>
          </a:xfrm>
          <a:prstGeom prst="flowChartProcess">
            <a:avLst/>
          </a:prstGeom>
          <a:noFill/>
          <a:ln w="3175" algn="ctr">
            <a:solidFill>
              <a:srgbClr val="F07F13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10" name="Image 10">
            <a:extLst>
              <a:ext uri="{FF2B5EF4-FFF2-40B4-BE49-F238E27FC236}">
                <a16:creationId xmlns:a16="http://schemas.microsoft.com/office/drawing/2014/main" id="{83797EF1-9521-2396-AD16-5C33140419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7707" y="5950131"/>
            <a:ext cx="1237985" cy="12854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Image 11">
            <a:extLst>
              <a:ext uri="{FF2B5EF4-FFF2-40B4-BE49-F238E27FC236}">
                <a16:creationId xmlns:a16="http://schemas.microsoft.com/office/drawing/2014/main" id="{37B41C06-94EB-1C6E-140D-EA3EA049B7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3814" y="6376695"/>
            <a:ext cx="246062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3" name="Picture 9">
            <a:extLst>
              <a:ext uri="{FF2B5EF4-FFF2-40B4-BE49-F238E27FC236}">
                <a16:creationId xmlns:a16="http://schemas.microsoft.com/office/drawing/2014/main" id="{1F4A6B10-81E8-D641-1EAF-1F763D9474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4006" y="6368474"/>
            <a:ext cx="258763" cy="258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4" name="Image 81">
            <a:extLst>
              <a:ext uri="{FF2B5EF4-FFF2-40B4-BE49-F238E27FC236}">
                <a16:creationId xmlns:a16="http://schemas.microsoft.com/office/drawing/2014/main" id="{F80B771E-971B-697D-BC63-18BD85B103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1189" y="6745872"/>
            <a:ext cx="279968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Image 2">
            <a:extLst>
              <a:ext uri="{FF2B5EF4-FFF2-40B4-BE49-F238E27FC236}">
                <a16:creationId xmlns:a16="http://schemas.microsoft.com/office/drawing/2014/main" id="{ECE9D8BD-B2DC-0B85-387B-5430F0797F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5032" y="13450042"/>
            <a:ext cx="300038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3B4BB57-0A3A-BA60-87AA-36DF126902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5920" y="6373932"/>
            <a:ext cx="266115" cy="258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Image 14">
            <a:extLst>
              <a:ext uri="{FF2B5EF4-FFF2-40B4-BE49-F238E27FC236}">
                <a16:creationId xmlns:a16="http://schemas.microsoft.com/office/drawing/2014/main" id="{7CEDBE0A-D53D-E7F3-2B88-6D32D49454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9458" y="6721448"/>
            <a:ext cx="266115" cy="2602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38853F65-D974-AC9C-368F-EE3F33EC418D}"/>
              </a:ext>
            </a:extLst>
          </p:cNvPr>
          <p:cNvSpPr/>
          <p:nvPr/>
        </p:nvSpPr>
        <p:spPr>
          <a:xfrm>
            <a:off x="1227253" y="6363983"/>
            <a:ext cx="1327054" cy="33855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l"/>
            <a:r>
              <a:rPr lang="fr-FR" sz="800" b="0" cap="none" spc="0" dirty="0">
                <a:ln w="0"/>
                <a:solidFill>
                  <a:schemeClr val="tx1"/>
                </a:solidFill>
                <a:latin typeface="Comic Sans MS" panose="030F0702030302020204" pitchFamily="66" charset="0"/>
              </a:rPr>
              <a:t>Produit issu de l’agriculture Biologique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2244F64-7A8A-8503-37C1-BF9C71EC673D}"/>
              </a:ext>
            </a:extLst>
          </p:cNvPr>
          <p:cNvSpPr/>
          <p:nvPr/>
        </p:nvSpPr>
        <p:spPr>
          <a:xfrm>
            <a:off x="1240258" y="6819671"/>
            <a:ext cx="1327054" cy="21544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l"/>
            <a:r>
              <a:rPr lang="fr-FR" sz="800" b="0" cap="none" spc="0" dirty="0">
                <a:ln w="0"/>
                <a:solidFill>
                  <a:schemeClr val="tx1"/>
                </a:solidFill>
                <a:latin typeface="Comic Sans MS" panose="030F0702030302020204" pitchFamily="66" charset="0"/>
              </a:rPr>
              <a:t>Viande bovine française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35E353B-EEF8-6BE9-AFF9-49A783BBC2F4}"/>
              </a:ext>
            </a:extLst>
          </p:cNvPr>
          <p:cNvSpPr/>
          <p:nvPr/>
        </p:nvSpPr>
        <p:spPr>
          <a:xfrm>
            <a:off x="3251443" y="6412429"/>
            <a:ext cx="1327054" cy="21544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l"/>
            <a:r>
              <a:rPr lang="fr-FR" sz="800" b="0" cap="none" spc="0" dirty="0">
                <a:ln w="0"/>
                <a:solidFill>
                  <a:schemeClr val="tx1"/>
                </a:solidFill>
                <a:latin typeface="Comic Sans MS" panose="030F0702030302020204" pitchFamily="66" charset="0"/>
              </a:rPr>
              <a:t>Viande française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2AD58C60-DF62-8126-93AB-8B2788693F3C}"/>
              </a:ext>
            </a:extLst>
          </p:cNvPr>
          <p:cNvSpPr/>
          <p:nvPr/>
        </p:nvSpPr>
        <p:spPr>
          <a:xfrm>
            <a:off x="8422035" y="6744483"/>
            <a:ext cx="1589199" cy="21544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l"/>
            <a:r>
              <a:rPr lang="fr-FR" sz="800" b="0" cap="none" spc="0" dirty="0">
                <a:ln w="0"/>
                <a:solidFill>
                  <a:schemeClr val="tx1"/>
                </a:solidFill>
                <a:latin typeface="Comic Sans MS" panose="030F0702030302020204" pitchFamily="66" charset="0"/>
              </a:rPr>
              <a:t>Produit de la mer durable 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E41B7550-52D1-4ED0-06CF-2F62AF2AA509}"/>
              </a:ext>
            </a:extLst>
          </p:cNvPr>
          <p:cNvSpPr/>
          <p:nvPr/>
        </p:nvSpPr>
        <p:spPr>
          <a:xfrm>
            <a:off x="8422035" y="6412429"/>
            <a:ext cx="912340" cy="21544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l"/>
            <a:r>
              <a:rPr lang="fr-FR" sz="800" b="0" cap="none" spc="0" dirty="0">
                <a:ln w="0"/>
                <a:solidFill>
                  <a:schemeClr val="tx1"/>
                </a:solidFill>
                <a:latin typeface="Comic Sans MS" panose="030F0702030302020204" pitchFamily="66" charset="0"/>
              </a:rPr>
              <a:t>Plat végétarien</a:t>
            </a:r>
          </a:p>
        </p:txBody>
      </p:sp>
      <p:pic>
        <p:nvPicPr>
          <p:cNvPr id="26" name="Image 2">
            <a:extLst>
              <a:ext uri="{FF2B5EF4-FFF2-40B4-BE49-F238E27FC236}">
                <a16:creationId xmlns:a16="http://schemas.microsoft.com/office/drawing/2014/main" id="{6508FF19-40FE-623A-69A1-D976121FE5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3755" y="6363983"/>
            <a:ext cx="300038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" name="Rectangle 29">
            <a:extLst>
              <a:ext uri="{FF2B5EF4-FFF2-40B4-BE49-F238E27FC236}">
                <a16:creationId xmlns:a16="http://schemas.microsoft.com/office/drawing/2014/main" id="{C3DE0177-BEC0-3DCF-D919-3255568F4B25}"/>
              </a:ext>
            </a:extLst>
          </p:cNvPr>
          <p:cNvSpPr/>
          <p:nvPr/>
        </p:nvSpPr>
        <p:spPr>
          <a:xfrm>
            <a:off x="6399529" y="6383637"/>
            <a:ext cx="1828231" cy="21544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l"/>
            <a:r>
              <a:rPr lang="fr-FR" sz="800" b="0" cap="none" spc="0" dirty="0">
                <a:ln w="0"/>
                <a:solidFill>
                  <a:schemeClr val="tx1"/>
                </a:solidFill>
                <a:latin typeface="Comic Sans MS" panose="030F0702030302020204" pitchFamily="66" charset="0"/>
              </a:rPr>
              <a:t>Appellation d’Origine Protégée </a:t>
            </a: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5304A0D1-3C5B-1E3A-D8BC-0353FD1F3E8C}"/>
              </a:ext>
            </a:extLst>
          </p:cNvPr>
          <p:cNvSpPr txBox="1"/>
          <p:nvPr/>
        </p:nvSpPr>
        <p:spPr>
          <a:xfrm>
            <a:off x="496455" y="5646789"/>
            <a:ext cx="9752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fr-FR" sz="800" i="1" dirty="0">
                <a:solidFill>
                  <a:srgbClr val="80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Century Gothic" panose="020B0502020202020204" pitchFamily="34" charset="0"/>
              </a:rPr>
              <a:t>Les entrées de crudités sont préparées à partir de produits bruts qui sont lavés, triés, épluchés si nécessaire, et découpés à la cuisine Robert </a:t>
            </a:r>
            <a:r>
              <a:rPr lang="fr-FR" sz="800" i="1" dirty="0" err="1">
                <a:solidFill>
                  <a:srgbClr val="80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Century Gothic" panose="020B0502020202020204" pitchFamily="34" charset="0"/>
              </a:rPr>
              <a:t>Malfroy</a:t>
            </a:r>
            <a:endParaRPr lang="fr-FR" sz="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>
              <a:buNone/>
            </a:pPr>
            <a:r>
              <a:rPr lang="fr-FR" sz="800" i="1" dirty="0">
                <a:solidFill>
                  <a:srgbClr val="80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Century Gothic" panose="020B0502020202020204" pitchFamily="34" charset="0"/>
              </a:rPr>
              <a:t>Les sauces d’accompagnements ainsi que les vinaigrettes sont élaborées à la cuisine. </a:t>
            </a:r>
            <a:endParaRPr lang="fr-FR" sz="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>
              <a:buNone/>
            </a:pPr>
            <a:r>
              <a:rPr lang="fr-FR" sz="800" i="1" dirty="0">
                <a:solidFill>
                  <a:srgbClr val="80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Century Gothic" panose="020B0502020202020204" pitchFamily="34" charset="0"/>
              </a:rPr>
              <a:t>Nos pâtisseries servis en dessert sont réalisées par nos cuisiniers. </a:t>
            </a:r>
            <a:endParaRPr lang="fr-FR" sz="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>
              <a:buNone/>
            </a:pPr>
            <a:r>
              <a:rPr lang="fr-FR" sz="800" b="1" i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Century Gothic" panose="020B0502020202020204" pitchFamily="34" charset="0"/>
              </a:rPr>
              <a:t>Au quotidien, les agents communaux cuisinent pour ravir les papilles des enfants et des plus grands. </a:t>
            </a:r>
            <a:endParaRPr lang="fr-FR" sz="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EBC8ED8D-AB41-25E4-23A4-D502A26BC09F}"/>
              </a:ext>
            </a:extLst>
          </p:cNvPr>
          <p:cNvSpPr/>
          <p:nvPr/>
        </p:nvSpPr>
        <p:spPr>
          <a:xfrm>
            <a:off x="2451100" y="428625"/>
            <a:ext cx="221895" cy="2794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bg1"/>
              </a:solidFill>
            </a:endParaRPr>
          </a:p>
        </p:txBody>
      </p:sp>
      <p:graphicFrame>
        <p:nvGraphicFramePr>
          <p:cNvPr id="38" name="Tableau 37">
            <a:extLst>
              <a:ext uri="{FF2B5EF4-FFF2-40B4-BE49-F238E27FC236}">
                <a16:creationId xmlns:a16="http://schemas.microsoft.com/office/drawing/2014/main" id="{72BE8EBC-F67A-31D7-9F52-A0CC876D098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81990023"/>
              </p:ext>
            </p:extLst>
          </p:nvPr>
        </p:nvGraphicFramePr>
        <p:xfrm>
          <a:off x="640930" y="1331285"/>
          <a:ext cx="9370302" cy="430545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61717">
                  <a:extLst>
                    <a:ext uri="{9D8B030D-6E8A-4147-A177-3AD203B41FA5}">
                      <a16:colId xmlns:a16="http://schemas.microsoft.com/office/drawing/2014/main" val="150260312"/>
                    </a:ext>
                  </a:extLst>
                </a:gridCol>
                <a:gridCol w="1561717">
                  <a:extLst>
                    <a:ext uri="{9D8B030D-6E8A-4147-A177-3AD203B41FA5}">
                      <a16:colId xmlns:a16="http://schemas.microsoft.com/office/drawing/2014/main" val="363410377"/>
                    </a:ext>
                  </a:extLst>
                </a:gridCol>
                <a:gridCol w="1561717">
                  <a:extLst>
                    <a:ext uri="{9D8B030D-6E8A-4147-A177-3AD203B41FA5}">
                      <a16:colId xmlns:a16="http://schemas.microsoft.com/office/drawing/2014/main" val="160180520"/>
                    </a:ext>
                  </a:extLst>
                </a:gridCol>
                <a:gridCol w="1561717">
                  <a:extLst>
                    <a:ext uri="{9D8B030D-6E8A-4147-A177-3AD203B41FA5}">
                      <a16:colId xmlns:a16="http://schemas.microsoft.com/office/drawing/2014/main" val="3221133382"/>
                    </a:ext>
                  </a:extLst>
                </a:gridCol>
                <a:gridCol w="1561717">
                  <a:extLst>
                    <a:ext uri="{9D8B030D-6E8A-4147-A177-3AD203B41FA5}">
                      <a16:colId xmlns:a16="http://schemas.microsoft.com/office/drawing/2014/main" val="3512541855"/>
                    </a:ext>
                  </a:extLst>
                </a:gridCol>
                <a:gridCol w="1561717">
                  <a:extLst>
                    <a:ext uri="{9D8B030D-6E8A-4147-A177-3AD203B41FA5}">
                      <a16:colId xmlns:a16="http://schemas.microsoft.com/office/drawing/2014/main" val="589064424"/>
                    </a:ext>
                  </a:extLst>
                </a:gridCol>
              </a:tblGrid>
              <a:tr h="656170">
                <a:tc>
                  <a:txBody>
                    <a:bodyPr/>
                    <a:lstStyle/>
                    <a:p>
                      <a:pPr algn="l"/>
                      <a:endParaRPr lang="fr-FR" sz="1400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</a:rPr>
                        <a:t>Lundi</a:t>
                      </a:r>
                    </a:p>
                  </a:txBody>
                  <a:tcPr anchor="ctr">
                    <a:lnB>
                      <a:noFill/>
                    </a:lnB>
                    <a:solidFill>
                      <a:srgbClr val="FF65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</a:rPr>
                        <a:t>Mardi</a:t>
                      </a:r>
                    </a:p>
                  </a:txBody>
                  <a:tcPr anchor="ctr">
                    <a:lnB>
                      <a:noFill/>
                    </a:lnB>
                    <a:solidFill>
                      <a:srgbClr val="FF65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</a:rPr>
                        <a:t>Mercredi</a:t>
                      </a:r>
                    </a:p>
                  </a:txBody>
                  <a:tcPr anchor="ctr">
                    <a:lnB>
                      <a:noFill/>
                    </a:lnB>
                    <a:solidFill>
                      <a:srgbClr val="FF65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</a:rPr>
                        <a:t>Jeudi </a:t>
                      </a:r>
                    </a:p>
                    <a:p>
                      <a:pPr algn="ctr"/>
                      <a:r>
                        <a:rPr lang="fr-FR" sz="1000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</a:rPr>
                        <a:t>** Célébrer : Repas de fête **</a:t>
                      </a:r>
                    </a:p>
                  </a:txBody>
                  <a:tcPr anchor="ctr">
                    <a:lnB>
                      <a:noFill/>
                    </a:lnB>
                    <a:solidFill>
                      <a:srgbClr val="FF65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</a:rPr>
                        <a:t>Vendredi </a:t>
                      </a:r>
                    </a:p>
                  </a:txBody>
                  <a:tcPr anchor="ctr">
                    <a:lnB>
                      <a:noFill/>
                    </a:lnB>
                    <a:solidFill>
                      <a:srgbClr val="FF65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25285328"/>
                  </a:ext>
                </a:extLst>
              </a:tr>
              <a:tr h="901622">
                <a:tc>
                  <a:txBody>
                    <a:bodyPr/>
                    <a:lstStyle/>
                    <a:p>
                      <a:pPr algn="ctr"/>
                      <a:r>
                        <a:rPr lang="fr-FR" sz="1100" dirty="0">
                          <a:solidFill>
                            <a:srgbClr val="FF6500"/>
                          </a:solidFill>
                          <a:latin typeface="Century Gothic" panose="020B0502020202020204" pitchFamily="34" charset="0"/>
                        </a:rPr>
                        <a:t>Hors d’œuvre au choix </a:t>
                      </a:r>
                    </a:p>
                  </a:txBody>
                  <a:tcPr anchor="ctr"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dirty="0">
                          <a:latin typeface="Century Gothic" panose="020B0502020202020204" pitchFamily="34" charset="0"/>
                        </a:rPr>
                        <a:t>Carottes râpées BIO vinaigrette à la moutarde </a:t>
                      </a:r>
                    </a:p>
                    <a:p>
                      <a:pPr algn="ctr"/>
                      <a:r>
                        <a:rPr lang="fr-FR" sz="900" dirty="0">
                          <a:latin typeface="Century Gothic" panose="020B0502020202020204" pitchFamily="34" charset="0"/>
                        </a:rPr>
                        <a:t>Emincé de chou rouge BIO vinaigrette à la moutarde 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dirty="0">
                          <a:latin typeface="Century Gothic" panose="020B0502020202020204" pitchFamily="34" charset="0"/>
                        </a:rPr>
                        <a:t>Chou chinois et vinaigrette moutarde </a:t>
                      </a:r>
                    </a:p>
                    <a:p>
                      <a:pPr algn="ctr"/>
                      <a:r>
                        <a:rPr lang="fr-FR" sz="900" dirty="0">
                          <a:latin typeface="Century Gothic" panose="020B0502020202020204" pitchFamily="34" charset="0"/>
                        </a:rPr>
                        <a:t>Céleri râpé et sauce cocktail 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dirty="0">
                          <a:latin typeface="Century Gothic" panose="020B0502020202020204" pitchFamily="34" charset="0"/>
                        </a:rPr>
                        <a:t>Saucisson de porc à l'ail 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dirty="0">
                          <a:latin typeface="Century Gothic" panose="020B0502020202020204" pitchFamily="34" charset="0"/>
                        </a:rPr>
                        <a:t>Salade de mâche vinaigrette moutarde</a:t>
                      </a:r>
                    </a:p>
                    <a:p>
                      <a:pPr algn="ctr"/>
                      <a:r>
                        <a:rPr lang="fr-FR" sz="900" dirty="0">
                          <a:latin typeface="Century Gothic" panose="020B0502020202020204" pitchFamily="34" charset="0"/>
                        </a:rPr>
                        <a:t>et gougère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dirty="0">
                          <a:latin typeface="Century Gothic" panose="020B0502020202020204" pitchFamily="34" charset="0"/>
                        </a:rPr>
                        <a:t>Salade de riz composée (maïs et olives) </a:t>
                      </a:r>
                    </a:p>
                    <a:p>
                      <a:pPr algn="ctr"/>
                      <a:r>
                        <a:rPr lang="fr-FR" sz="900" dirty="0">
                          <a:latin typeface="Century Gothic" panose="020B0502020202020204" pitchFamily="34" charset="0"/>
                        </a:rPr>
                        <a:t>Salade de haricots rouges et tomates sauce épices chili 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05499431"/>
                  </a:ext>
                </a:extLst>
              </a:tr>
              <a:tr h="766379">
                <a:tc>
                  <a:txBody>
                    <a:bodyPr/>
                    <a:lstStyle/>
                    <a:p>
                      <a:pPr algn="ctr"/>
                      <a:r>
                        <a:rPr lang="fr-FR" sz="1100" dirty="0">
                          <a:solidFill>
                            <a:srgbClr val="FF6500"/>
                          </a:solidFill>
                          <a:latin typeface="Century Gothic" panose="020B0502020202020204" pitchFamily="34" charset="0"/>
                        </a:rPr>
                        <a:t>Plat protidique</a:t>
                      </a:r>
                    </a:p>
                  </a:txBody>
                  <a:tcPr anchor="ctr"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dirty="0">
                          <a:latin typeface="Century Gothic" panose="020B0502020202020204" pitchFamily="34" charset="0"/>
                        </a:rPr>
                        <a:t>Dés de colin PMD sauce crème ciboulette persil 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Crozets sauce tartiflette et </a:t>
                      </a:r>
                      <a:r>
                        <a:rPr lang="fr-FR" sz="9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emmental et lardons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i="0" dirty="0">
                          <a:latin typeface="Century Gothic" panose="020B0502020202020204" pitchFamily="34" charset="0"/>
                        </a:rPr>
                        <a:t>Meunière colin PMD d'Alaska frais 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i="0" dirty="0">
                          <a:latin typeface="Century Gothic" panose="020B0502020202020204" pitchFamily="34" charset="0"/>
                        </a:rPr>
                        <a:t>Emincé de chapon </a:t>
                      </a:r>
                      <a:r>
                        <a:rPr lang="fr-FR" sz="900" i="0" dirty="0" err="1">
                          <a:latin typeface="Century Gothic" panose="020B0502020202020204" pitchFamily="34" charset="0"/>
                        </a:rPr>
                        <a:t>vf</a:t>
                      </a:r>
                      <a:r>
                        <a:rPr lang="fr-FR" sz="900" i="0" dirty="0">
                          <a:latin typeface="Century Gothic" panose="020B0502020202020204" pitchFamily="34" charset="0"/>
                        </a:rPr>
                        <a:t> sauce au pain d’épices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0" i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Emincé de bœuf sauce échalote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83611819"/>
                  </a:ext>
                </a:extLst>
              </a:tr>
              <a:tr h="656170">
                <a:tc>
                  <a:txBody>
                    <a:bodyPr/>
                    <a:lstStyle/>
                    <a:p>
                      <a:pPr algn="ctr"/>
                      <a:r>
                        <a:rPr lang="fr-FR" sz="1100" dirty="0">
                          <a:solidFill>
                            <a:srgbClr val="FF6500"/>
                          </a:solidFill>
                          <a:latin typeface="Century Gothic" panose="020B0502020202020204" pitchFamily="34" charset="0"/>
                        </a:rPr>
                        <a:t>Sa garniture</a:t>
                      </a:r>
                    </a:p>
                  </a:txBody>
                  <a:tcPr anchor="ctr"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dirty="0">
                          <a:latin typeface="Century Gothic" panose="020B0502020202020204" pitchFamily="34" charset="0"/>
                        </a:rPr>
                        <a:t>Epinards BIO hachés à la béchamel </a:t>
                      </a:r>
                    </a:p>
                    <a:p>
                      <a:pPr algn="ctr"/>
                      <a:r>
                        <a:rPr lang="fr-FR" sz="900" dirty="0">
                          <a:latin typeface="Century Gothic" panose="020B0502020202020204" pitchFamily="34" charset="0"/>
                        </a:rPr>
                        <a:t>et croûtons 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900" dirty="0"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i="0" dirty="0">
                          <a:latin typeface="Century Gothic" panose="020B0502020202020204" pitchFamily="34" charset="0"/>
                        </a:rPr>
                        <a:t>Petits pois mijotés 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i="0" dirty="0">
                          <a:latin typeface="Century Gothic" panose="020B0502020202020204" pitchFamily="34" charset="0"/>
                        </a:rPr>
                        <a:t>Pommes de terre </a:t>
                      </a:r>
                      <a:r>
                        <a:rPr lang="fr-FR" sz="900" i="0" dirty="0" err="1">
                          <a:latin typeface="Century Gothic" panose="020B0502020202020204" pitchFamily="34" charset="0"/>
                        </a:rPr>
                        <a:t>rösties</a:t>
                      </a:r>
                      <a:r>
                        <a:rPr lang="fr-FR" sz="900" i="0" dirty="0">
                          <a:latin typeface="Century Gothic" panose="020B0502020202020204" pitchFamily="34" charset="0"/>
                        </a:rPr>
                        <a:t> étoile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i="0" dirty="0">
                          <a:latin typeface="Century Gothic" panose="020B0502020202020204" pitchFamily="34" charset="0"/>
                        </a:rPr>
                        <a:t>Chou fleur BIO 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71331799"/>
                  </a:ext>
                </a:extLst>
              </a:tr>
              <a:tr h="656170">
                <a:tc>
                  <a:txBody>
                    <a:bodyPr/>
                    <a:lstStyle/>
                    <a:p>
                      <a:pPr algn="ctr"/>
                      <a:r>
                        <a:rPr lang="fr-FR" sz="1100" dirty="0">
                          <a:solidFill>
                            <a:srgbClr val="FF6500"/>
                          </a:solidFill>
                          <a:latin typeface="Century Gothic" panose="020B0502020202020204" pitchFamily="34" charset="0"/>
                        </a:rPr>
                        <a:t>Produits laitiers au choix </a:t>
                      </a:r>
                    </a:p>
                  </a:txBody>
                  <a:tcPr anchor="ctr"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dirty="0">
                          <a:latin typeface="Century Gothic" panose="020B0502020202020204" pitchFamily="34" charset="0"/>
                        </a:rPr>
                        <a:t>Petit fromage frais nature au lait entier </a:t>
                      </a:r>
                    </a:p>
                    <a:p>
                      <a:pPr algn="ctr"/>
                      <a:r>
                        <a:rPr lang="fr-FR" sz="900" dirty="0">
                          <a:latin typeface="Century Gothic" panose="020B0502020202020204" pitchFamily="34" charset="0"/>
                        </a:rPr>
                        <a:t>et sucre blanc 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dirty="0">
                          <a:latin typeface="Century Gothic" panose="020B0502020202020204" pitchFamily="34" charset="0"/>
                        </a:rPr>
                        <a:t>Edam BIO 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i="0" dirty="0">
                          <a:latin typeface="Century Gothic" panose="020B0502020202020204" pitchFamily="34" charset="0"/>
                        </a:rPr>
                        <a:t>Mimolette 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i="0" dirty="0">
                          <a:latin typeface="Century Gothic" panose="020B0502020202020204" pitchFamily="34" charset="0"/>
                        </a:rPr>
                        <a:t>Babybel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i="0" dirty="0">
                          <a:latin typeface="Century Gothic" panose="020B0502020202020204" pitchFamily="34" charset="0"/>
                        </a:rPr>
                        <a:t>Camembert BIO 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86279546"/>
                  </a:ext>
                </a:extLst>
              </a:tr>
              <a:tr h="656170">
                <a:tc>
                  <a:txBody>
                    <a:bodyPr/>
                    <a:lstStyle/>
                    <a:p>
                      <a:pPr algn="ctr"/>
                      <a:r>
                        <a:rPr lang="fr-FR" sz="1100" dirty="0">
                          <a:solidFill>
                            <a:srgbClr val="FF6500"/>
                          </a:solidFill>
                          <a:latin typeface="Century Gothic" panose="020B0502020202020204" pitchFamily="34" charset="0"/>
                        </a:rPr>
                        <a:t>Desserts au choix</a:t>
                      </a:r>
                    </a:p>
                  </a:txBody>
                  <a:tcPr anchor="ctr"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dirty="0">
                          <a:latin typeface="Century Gothic" panose="020B0502020202020204" pitchFamily="34" charset="0"/>
                        </a:rPr>
                        <a:t>Semoule au lait 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dirty="0">
                          <a:latin typeface="Century Gothic" panose="020B0502020202020204" pitchFamily="34" charset="0"/>
                        </a:rPr>
                        <a:t>Crème dessert vanille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i="0" dirty="0">
                          <a:latin typeface="Century Gothic" panose="020B0502020202020204" pitchFamily="34" charset="0"/>
                        </a:rPr>
                        <a:t>Fruit de saison BIO 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i="0" dirty="0">
                          <a:latin typeface="Century Gothic" panose="020B0502020202020204" pitchFamily="34" charset="0"/>
                        </a:rPr>
                        <a:t>Bûche pâtissière et chocolat festif</a:t>
                      </a:r>
                    </a:p>
                    <a:p>
                      <a:pPr algn="ctr"/>
                      <a:r>
                        <a:rPr lang="fr-FR" sz="900" i="0" dirty="0">
                          <a:latin typeface="Century Gothic" panose="020B0502020202020204" pitchFamily="34" charset="0"/>
                        </a:rPr>
                        <a:t>Clémentine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i="0" dirty="0">
                          <a:latin typeface="Century Gothic" panose="020B0502020202020204" pitchFamily="34" charset="0"/>
                        </a:rPr>
                        <a:t>Fruit de saison BIO 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93676152"/>
                  </a:ext>
                </a:extLst>
              </a:tr>
            </a:tbl>
          </a:graphicData>
        </a:graphic>
      </p:graphicFrame>
      <p:sp>
        <p:nvSpPr>
          <p:cNvPr id="40" name="ZoneTexte 39">
            <a:extLst>
              <a:ext uri="{FF2B5EF4-FFF2-40B4-BE49-F238E27FC236}">
                <a16:creationId xmlns:a16="http://schemas.microsoft.com/office/drawing/2014/main" id="{016FFE05-6280-6112-A1D2-0D9305B29FFE}"/>
              </a:ext>
            </a:extLst>
          </p:cNvPr>
          <p:cNvSpPr txBox="1"/>
          <p:nvPr/>
        </p:nvSpPr>
        <p:spPr>
          <a:xfrm>
            <a:off x="476336" y="952526"/>
            <a:ext cx="5347854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fr-FR" sz="1800" dirty="0">
                <a:solidFill>
                  <a:srgbClr val="80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Century Gothic" panose="020B0502020202020204" pitchFamily="34" charset="0"/>
              </a:rPr>
              <a:t>Du 14 Décembre au </a:t>
            </a:r>
            <a:r>
              <a:rPr lang="fr-FR" dirty="0">
                <a:solidFill>
                  <a:srgbClr val="800000"/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Century Gothic" panose="020B0502020202020204" pitchFamily="34" charset="0"/>
              </a:rPr>
              <a:t>18</a:t>
            </a:r>
            <a:r>
              <a:rPr lang="fr-FR" sz="1800" dirty="0">
                <a:solidFill>
                  <a:srgbClr val="80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Century Gothic" panose="020B0502020202020204" pitchFamily="34" charset="0"/>
              </a:rPr>
              <a:t> Décembre 2026 </a:t>
            </a:r>
            <a:endParaRPr lang="fr-FR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buNone/>
            </a:pPr>
            <a:r>
              <a:rPr lang="fr-FR" sz="12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</a:rPr>
              <a:t> </a:t>
            </a:r>
            <a:endParaRPr lang="fr-FR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21" name="Picture 9">
            <a:extLst>
              <a:ext uri="{FF2B5EF4-FFF2-40B4-BE49-F238E27FC236}">
                <a16:creationId xmlns:a16="http://schemas.microsoft.com/office/drawing/2014/main" id="{1C7DA86D-04DB-B2D6-614D-459332E36D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0700" y="3109252"/>
            <a:ext cx="175997" cy="175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Image 14">
            <a:extLst>
              <a:ext uri="{FF2B5EF4-FFF2-40B4-BE49-F238E27FC236}">
                <a16:creationId xmlns:a16="http://schemas.microsoft.com/office/drawing/2014/main" id="{A79B681A-49FD-7823-A93F-6128F53625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900" y="3149341"/>
            <a:ext cx="175997" cy="172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Image 11">
            <a:extLst>
              <a:ext uri="{FF2B5EF4-FFF2-40B4-BE49-F238E27FC236}">
                <a16:creationId xmlns:a16="http://schemas.microsoft.com/office/drawing/2014/main" id="{9F45C4CB-8433-95F7-6D2C-0ADD0CD34B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1300" y="4511731"/>
            <a:ext cx="152400" cy="175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Image 11">
            <a:extLst>
              <a:ext uri="{FF2B5EF4-FFF2-40B4-BE49-F238E27FC236}">
                <a16:creationId xmlns:a16="http://schemas.microsoft.com/office/drawing/2014/main" id="{1490319C-8E30-36F7-DE1A-6CB2208E4C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3557" y="5193793"/>
            <a:ext cx="152400" cy="175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F6E4A8DB-12BB-E870-FEDB-0157347888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47100" y="5214332"/>
            <a:ext cx="152400" cy="175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794E99AE-4B15-96E5-340F-B89ACB489D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2686" y="4542760"/>
            <a:ext cx="152400" cy="175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4F164C27-F7F1-C68B-32AC-E858E34AEF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68886" y="3899562"/>
            <a:ext cx="152400" cy="175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A47A291C-5871-D889-53DA-006C8505E5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0100" y="3781425"/>
            <a:ext cx="152400" cy="175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B2A97E83-5080-08BC-1A18-B71DA4066A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2500" y="1984653"/>
            <a:ext cx="152400" cy="175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" name="Image 38">
            <a:extLst>
              <a:ext uri="{FF2B5EF4-FFF2-40B4-BE49-F238E27FC236}">
                <a16:creationId xmlns:a16="http://schemas.microsoft.com/office/drawing/2014/main" id="{5DFAE94F-31A8-809B-3BF6-D9BB0F7AF2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07" y="2442501"/>
            <a:ext cx="152400" cy="175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116121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FC90A0-ABD9-6320-EF0E-D35160750F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8F87460E-8E89-5D76-10EB-70716AB1B6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01" t="23782" r="8871" b="13269"/>
          <a:stretch>
            <a:fillRect/>
          </a:stretch>
        </p:blipFill>
        <p:spPr bwMode="auto">
          <a:xfrm>
            <a:off x="8547100" y="276225"/>
            <a:ext cx="1674800" cy="471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Image 2">
            <a:extLst>
              <a:ext uri="{FF2B5EF4-FFF2-40B4-BE49-F238E27FC236}">
                <a16:creationId xmlns:a16="http://schemas.microsoft.com/office/drawing/2014/main" id="{B0F6CA5E-77DC-F65E-F3F9-CBA851943E0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412"/>
          <a:stretch>
            <a:fillRect/>
          </a:stretch>
        </p:blipFill>
        <p:spPr bwMode="auto">
          <a:xfrm>
            <a:off x="231775" y="17755"/>
            <a:ext cx="2219325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4DB45B87-303D-9BC9-24F6-A94FC9D02D28}"/>
              </a:ext>
            </a:extLst>
          </p:cNvPr>
          <p:cNvSpPr txBox="1"/>
          <p:nvPr/>
        </p:nvSpPr>
        <p:spPr>
          <a:xfrm>
            <a:off x="2672995" y="327302"/>
            <a:ext cx="565221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800" b="1" dirty="0">
                <a:solidFill>
                  <a:schemeClr val="accent1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Century Gothic" panose="020B0502020202020204" pitchFamily="34" charset="0"/>
              </a:rPr>
              <a:t>Menus Grigny 2026 / 5 composantes SENIORS</a:t>
            </a:r>
            <a:endParaRPr lang="fr-FR" dirty="0">
              <a:solidFill>
                <a:schemeClr val="accent1"/>
              </a:solidFill>
            </a:endParaRPr>
          </a:p>
        </p:txBody>
      </p:sp>
      <p:sp>
        <p:nvSpPr>
          <p:cNvPr id="8" name="Organigramme : Procédé 9">
            <a:extLst>
              <a:ext uri="{FF2B5EF4-FFF2-40B4-BE49-F238E27FC236}">
                <a16:creationId xmlns:a16="http://schemas.microsoft.com/office/drawing/2014/main" id="{22BA0B23-A488-4200-217B-7835EAEDAA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2300" y="6243082"/>
            <a:ext cx="9294800" cy="844550"/>
          </a:xfrm>
          <a:prstGeom prst="flowChartProcess">
            <a:avLst/>
          </a:prstGeom>
          <a:noFill/>
          <a:ln w="3175" algn="ctr">
            <a:solidFill>
              <a:srgbClr val="F07F13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10" name="Image 10">
            <a:extLst>
              <a:ext uri="{FF2B5EF4-FFF2-40B4-BE49-F238E27FC236}">
                <a16:creationId xmlns:a16="http://schemas.microsoft.com/office/drawing/2014/main" id="{4A1B6B01-A6A8-53C7-AE0A-FA1DAD0BCB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7707" y="5950131"/>
            <a:ext cx="1237985" cy="12854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Image 11">
            <a:extLst>
              <a:ext uri="{FF2B5EF4-FFF2-40B4-BE49-F238E27FC236}">
                <a16:creationId xmlns:a16="http://schemas.microsoft.com/office/drawing/2014/main" id="{29E0E181-CB56-A3FC-1D88-819FF0FC47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3814" y="6376695"/>
            <a:ext cx="246062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3" name="Picture 9">
            <a:extLst>
              <a:ext uri="{FF2B5EF4-FFF2-40B4-BE49-F238E27FC236}">
                <a16:creationId xmlns:a16="http://schemas.microsoft.com/office/drawing/2014/main" id="{C5AFF611-8425-072D-6ED9-91359B483B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4006" y="6368474"/>
            <a:ext cx="258763" cy="258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4" name="Image 81">
            <a:extLst>
              <a:ext uri="{FF2B5EF4-FFF2-40B4-BE49-F238E27FC236}">
                <a16:creationId xmlns:a16="http://schemas.microsoft.com/office/drawing/2014/main" id="{4C24503D-6075-5718-4EA6-1555F6D7B8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1189" y="6745872"/>
            <a:ext cx="279968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Image 2">
            <a:extLst>
              <a:ext uri="{FF2B5EF4-FFF2-40B4-BE49-F238E27FC236}">
                <a16:creationId xmlns:a16="http://schemas.microsoft.com/office/drawing/2014/main" id="{1762743B-AD44-A15C-3479-A6774FE482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5032" y="13450042"/>
            <a:ext cx="300038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DF6EDBC9-6448-2A1B-BC27-05B7A3F98E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5920" y="6373932"/>
            <a:ext cx="266115" cy="258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Image 14">
            <a:extLst>
              <a:ext uri="{FF2B5EF4-FFF2-40B4-BE49-F238E27FC236}">
                <a16:creationId xmlns:a16="http://schemas.microsoft.com/office/drawing/2014/main" id="{50767717-8FEA-31F2-C051-6815497E7F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9458" y="6721448"/>
            <a:ext cx="266115" cy="2602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0403D216-75C8-1370-043E-F0575B831324}"/>
              </a:ext>
            </a:extLst>
          </p:cNvPr>
          <p:cNvSpPr/>
          <p:nvPr/>
        </p:nvSpPr>
        <p:spPr>
          <a:xfrm>
            <a:off x="1227253" y="6363983"/>
            <a:ext cx="1327054" cy="33855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l"/>
            <a:r>
              <a:rPr lang="fr-FR" sz="800" b="0" cap="none" spc="0" dirty="0">
                <a:ln w="0"/>
                <a:solidFill>
                  <a:schemeClr val="tx1"/>
                </a:solidFill>
                <a:latin typeface="Comic Sans MS" panose="030F0702030302020204" pitchFamily="66" charset="0"/>
              </a:rPr>
              <a:t>Produit issu de l’agriculture Biologique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1D7BFDF-97FE-030D-D3BE-B215B3F89899}"/>
              </a:ext>
            </a:extLst>
          </p:cNvPr>
          <p:cNvSpPr/>
          <p:nvPr/>
        </p:nvSpPr>
        <p:spPr>
          <a:xfrm>
            <a:off x="1240258" y="6819671"/>
            <a:ext cx="1327054" cy="21544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l"/>
            <a:r>
              <a:rPr lang="fr-FR" sz="800" b="0" cap="none" spc="0" dirty="0">
                <a:ln w="0"/>
                <a:solidFill>
                  <a:schemeClr val="tx1"/>
                </a:solidFill>
                <a:latin typeface="Comic Sans MS" panose="030F0702030302020204" pitchFamily="66" charset="0"/>
              </a:rPr>
              <a:t>Viande bovine française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32E8038E-EFAA-854C-7B56-7B9DAB553E5D}"/>
              </a:ext>
            </a:extLst>
          </p:cNvPr>
          <p:cNvSpPr/>
          <p:nvPr/>
        </p:nvSpPr>
        <p:spPr>
          <a:xfrm>
            <a:off x="3251443" y="6412429"/>
            <a:ext cx="1327054" cy="21544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l"/>
            <a:r>
              <a:rPr lang="fr-FR" sz="800" b="0" cap="none" spc="0" dirty="0">
                <a:ln w="0"/>
                <a:solidFill>
                  <a:schemeClr val="tx1"/>
                </a:solidFill>
                <a:latin typeface="Comic Sans MS" panose="030F0702030302020204" pitchFamily="66" charset="0"/>
              </a:rPr>
              <a:t>Viande française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6BA901B5-8ED0-FEEE-46EC-99BF0307B694}"/>
              </a:ext>
            </a:extLst>
          </p:cNvPr>
          <p:cNvSpPr/>
          <p:nvPr/>
        </p:nvSpPr>
        <p:spPr>
          <a:xfrm>
            <a:off x="8422035" y="6744483"/>
            <a:ext cx="1589199" cy="21544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l"/>
            <a:r>
              <a:rPr lang="fr-FR" sz="800" b="0" cap="none" spc="0" dirty="0">
                <a:ln w="0"/>
                <a:solidFill>
                  <a:schemeClr val="tx1"/>
                </a:solidFill>
                <a:latin typeface="Comic Sans MS" panose="030F0702030302020204" pitchFamily="66" charset="0"/>
              </a:rPr>
              <a:t>Produit de la mer durable 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EB7C3650-E64F-346B-505C-709E2A96ACD1}"/>
              </a:ext>
            </a:extLst>
          </p:cNvPr>
          <p:cNvSpPr/>
          <p:nvPr/>
        </p:nvSpPr>
        <p:spPr>
          <a:xfrm>
            <a:off x="8422035" y="6412429"/>
            <a:ext cx="912340" cy="21544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l"/>
            <a:r>
              <a:rPr lang="fr-FR" sz="800" b="0" cap="none" spc="0" dirty="0">
                <a:ln w="0"/>
                <a:solidFill>
                  <a:schemeClr val="tx1"/>
                </a:solidFill>
                <a:latin typeface="Comic Sans MS" panose="030F0702030302020204" pitchFamily="66" charset="0"/>
              </a:rPr>
              <a:t>Plat végétarien</a:t>
            </a:r>
          </a:p>
        </p:txBody>
      </p:sp>
      <p:pic>
        <p:nvPicPr>
          <p:cNvPr id="26" name="Image 2">
            <a:extLst>
              <a:ext uri="{FF2B5EF4-FFF2-40B4-BE49-F238E27FC236}">
                <a16:creationId xmlns:a16="http://schemas.microsoft.com/office/drawing/2014/main" id="{F6AC67E1-0D8F-6FC1-F027-2BAD77B9DD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3755" y="6363983"/>
            <a:ext cx="300038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" name="Rectangle 29">
            <a:extLst>
              <a:ext uri="{FF2B5EF4-FFF2-40B4-BE49-F238E27FC236}">
                <a16:creationId xmlns:a16="http://schemas.microsoft.com/office/drawing/2014/main" id="{CA949CBC-5695-6838-8D4E-57216DAEFBBB}"/>
              </a:ext>
            </a:extLst>
          </p:cNvPr>
          <p:cNvSpPr/>
          <p:nvPr/>
        </p:nvSpPr>
        <p:spPr>
          <a:xfrm>
            <a:off x="6399529" y="6383637"/>
            <a:ext cx="1828231" cy="21544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l"/>
            <a:r>
              <a:rPr lang="fr-FR" sz="800" b="0" cap="none" spc="0" dirty="0">
                <a:ln w="0"/>
                <a:solidFill>
                  <a:schemeClr val="tx1"/>
                </a:solidFill>
                <a:latin typeface="Comic Sans MS" panose="030F0702030302020204" pitchFamily="66" charset="0"/>
              </a:rPr>
              <a:t>Appellation d’Origine Protégée </a:t>
            </a: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13AF0D7B-84C8-B9DB-15BD-51C9CB97727F}"/>
              </a:ext>
            </a:extLst>
          </p:cNvPr>
          <p:cNvSpPr txBox="1"/>
          <p:nvPr/>
        </p:nvSpPr>
        <p:spPr>
          <a:xfrm>
            <a:off x="496455" y="5646789"/>
            <a:ext cx="9752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fr-FR" sz="800" i="1" dirty="0">
                <a:solidFill>
                  <a:srgbClr val="80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Century Gothic" panose="020B0502020202020204" pitchFamily="34" charset="0"/>
              </a:rPr>
              <a:t>Les entrées de crudités sont préparées à partir de produits bruts qui sont lavés, triés, épluchés si nécessaire, et découpés à la cuisine Robert </a:t>
            </a:r>
            <a:r>
              <a:rPr lang="fr-FR" sz="800" i="1" dirty="0" err="1">
                <a:solidFill>
                  <a:srgbClr val="80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Century Gothic" panose="020B0502020202020204" pitchFamily="34" charset="0"/>
              </a:rPr>
              <a:t>Malfroy</a:t>
            </a:r>
            <a:endParaRPr lang="fr-FR" sz="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>
              <a:buNone/>
            </a:pPr>
            <a:r>
              <a:rPr lang="fr-FR" sz="800" i="1" dirty="0">
                <a:solidFill>
                  <a:srgbClr val="80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Century Gothic" panose="020B0502020202020204" pitchFamily="34" charset="0"/>
              </a:rPr>
              <a:t>Les sauces d’accompagnements ainsi que les vinaigrettes sont élaborées à la cuisine. </a:t>
            </a:r>
            <a:endParaRPr lang="fr-FR" sz="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>
              <a:buNone/>
            </a:pPr>
            <a:r>
              <a:rPr lang="fr-FR" sz="800" i="1" dirty="0">
                <a:solidFill>
                  <a:srgbClr val="80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Century Gothic" panose="020B0502020202020204" pitchFamily="34" charset="0"/>
              </a:rPr>
              <a:t>Nos pâtisseries servis en dessert sont réalisées par nos cuisiniers. </a:t>
            </a:r>
            <a:endParaRPr lang="fr-FR" sz="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>
              <a:buNone/>
            </a:pPr>
            <a:r>
              <a:rPr lang="fr-FR" sz="800" b="1" i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Century Gothic" panose="020B0502020202020204" pitchFamily="34" charset="0"/>
              </a:rPr>
              <a:t>Au quotidien, les agents communaux cuisinent pour ravir les papilles des enfants et des plus grands. </a:t>
            </a:r>
            <a:endParaRPr lang="fr-FR" sz="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F4C0CFCC-2FBC-4189-9A7C-F5BBA0EAD9D0}"/>
              </a:ext>
            </a:extLst>
          </p:cNvPr>
          <p:cNvSpPr/>
          <p:nvPr/>
        </p:nvSpPr>
        <p:spPr>
          <a:xfrm>
            <a:off x="2451100" y="428625"/>
            <a:ext cx="221895" cy="2794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bg1"/>
              </a:solidFill>
            </a:endParaRPr>
          </a:p>
        </p:txBody>
      </p:sp>
      <p:graphicFrame>
        <p:nvGraphicFramePr>
          <p:cNvPr id="38" name="Tableau 37">
            <a:extLst>
              <a:ext uri="{FF2B5EF4-FFF2-40B4-BE49-F238E27FC236}">
                <a16:creationId xmlns:a16="http://schemas.microsoft.com/office/drawing/2014/main" id="{362866E8-34EA-7C83-2661-8943A163E14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75335985"/>
              </p:ext>
            </p:extLst>
          </p:nvPr>
        </p:nvGraphicFramePr>
        <p:xfrm>
          <a:off x="640930" y="1324301"/>
          <a:ext cx="9411540" cy="437356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68590">
                  <a:extLst>
                    <a:ext uri="{9D8B030D-6E8A-4147-A177-3AD203B41FA5}">
                      <a16:colId xmlns:a16="http://schemas.microsoft.com/office/drawing/2014/main" val="150260312"/>
                    </a:ext>
                  </a:extLst>
                </a:gridCol>
                <a:gridCol w="1568590">
                  <a:extLst>
                    <a:ext uri="{9D8B030D-6E8A-4147-A177-3AD203B41FA5}">
                      <a16:colId xmlns:a16="http://schemas.microsoft.com/office/drawing/2014/main" val="363410377"/>
                    </a:ext>
                  </a:extLst>
                </a:gridCol>
                <a:gridCol w="1568590">
                  <a:extLst>
                    <a:ext uri="{9D8B030D-6E8A-4147-A177-3AD203B41FA5}">
                      <a16:colId xmlns:a16="http://schemas.microsoft.com/office/drawing/2014/main" val="160180520"/>
                    </a:ext>
                  </a:extLst>
                </a:gridCol>
                <a:gridCol w="1568590">
                  <a:extLst>
                    <a:ext uri="{9D8B030D-6E8A-4147-A177-3AD203B41FA5}">
                      <a16:colId xmlns:a16="http://schemas.microsoft.com/office/drawing/2014/main" val="3221133382"/>
                    </a:ext>
                  </a:extLst>
                </a:gridCol>
                <a:gridCol w="1568590">
                  <a:extLst>
                    <a:ext uri="{9D8B030D-6E8A-4147-A177-3AD203B41FA5}">
                      <a16:colId xmlns:a16="http://schemas.microsoft.com/office/drawing/2014/main" val="3512541855"/>
                    </a:ext>
                  </a:extLst>
                </a:gridCol>
                <a:gridCol w="1568590">
                  <a:extLst>
                    <a:ext uri="{9D8B030D-6E8A-4147-A177-3AD203B41FA5}">
                      <a16:colId xmlns:a16="http://schemas.microsoft.com/office/drawing/2014/main" val="589064424"/>
                    </a:ext>
                  </a:extLst>
                </a:gridCol>
              </a:tblGrid>
              <a:tr h="728928">
                <a:tc>
                  <a:txBody>
                    <a:bodyPr/>
                    <a:lstStyle/>
                    <a:p>
                      <a:pPr algn="l"/>
                      <a:endParaRPr lang="fr-FR" sz="1400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</a:rPr>
                        <a:t>Lundi</a:t>
                      </a:r>
                    </a:p>
                  </a:txBody>
                  <a:tcPr anchor="ctr">
                    <a:lnB>
                      <a:noFill/>
                    </a:lnB>
                    <a:solidFill>
                      <a:srgbClr val="FF65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</a:rPr>
                        <a:t>Mardi</a:t>
                      </a:r>
                    </a:p>
                  </a:txBody>
                  <a:tcPr anchor="ctr">
                    <a:lnB>
                      <a:noFill/>
                    </a:lnB>
                    <a:solidFill>
                      <a:srgbClr val="FF65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</a:rPr>
                        <a:t>Mercredi</a:t>
                      </a:r>
                    </a:p>
                  </a:txBody>
                  <a:tcPr anchor="ctr">
                    <a:lnB>
                      <a:noFill/>
                    </a:lnB>
                    <a:solidFill>
                      <a:srgbClr val="FF65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</a:rPr>
                        <a:t>Jeudi **Célébrer **</a:t>
                      </a:r>
                    </a:p>
                  </a:txBody>
                  <a:tcPr anchor="ctr">
                    <a:lnB>
                      <a:noFill/>
                    </a:lnB>
                    <a:solidFill>
                      <a:srgbClr val="FF65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</a:rPr>
                        <a:t>Vendredi </a:t>
                      </a:r>
                    </a:p>
                  </a:txBody>
                  <a:tcPr anchor="ctr">
                    <a:lnB>
                      <a:noFill/>
                    </a:lnB>
                    <a:solidFill>
                      <a:srgbClr val="FF65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25285328"/>
                  </a:ext>
                </a:extLst>
              </a:tr>
              <a:tr h="728928">
                <a:tc>
                  <a:txBody>
                    <a:bodyPr/>
                    <a:lstStyle/>
                    <a:p>
                      <a:pPr algn="ctr"/>
                      <a:r>
                        <a:rPr lang="fr-FR" sz="1100" dirty="0">
                          <a:solidFill>
                            <a:srgbClr val="FF6500"/>
                          </a:solidFill>
                          <a:latin typeface="Century Gothic" panose="020B0502020202020204" pitchFamily="34" charset="0"/>
                        </a:rPr>
                        <a:t>Hors d’œuvre au choix </a:t>
                      </a:r>
                    </a:p>
                  </a:txBody>
                  <a:tcPr anchor="ctr"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dirty="0">
                          <a:latin typeface="Century Gothic" panose="020B0502020202020204" pitchFamily="34" charset="0"/>
                        </a:rPr>
                        <a:t>Radis roses et beurre demi-sel </a:t>
                      </a:r>
                    </a:p>
                    <a:p>
                      <a:pPr algn="ctr"/>
                      <a:r>
                        <a:rPr lang="fr-FR" sz="900" dirty="0">
                          <a:latin typeface="Century Gothic" panose="020B0502020202020204" pitchFamily="34" charset="0"/>
                        </a:rPr>
                        <a:t>Chou rouge vinaigrette moutarde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dirty="0">
                          <a:latin typeface="Century Gothic" panose="020B0502020202020204" pitchFamily="34" charset="0"/>
                        </a:rPr>
                        <a:t>Salade de pâtes orientale BIO </a:t>
                      </a:r>
                    </a:p>
                    <a:p>
                      <a:pPr algn="ctr"/>
                      <a:r>
                        <a:rPr lang="fr-FR" sz="900" dirty="0">
                          <a:latin typeface="Century Gothic" panose="020B0502020202020204" pitchFamily="34" charset="0"/>
                        </a:rPr>
                        <a:t>Salade de riz BIO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dirty="0">
                          <a:latin typeface="Century Gothic" panose="020B0502020202020204" pitchFamily="34" charset="0"/>
                        </a:rPr>
                        <a:t>Chou chinois et vinaigrette moutarde </a:t>
                      </a:r>
                    </a:p>
                    <a:p>
                      <a:pPr algn="ctr"/>
                      <a:r>
                        <a:rPr lang="fr-FR" sz="900" dirty="0">
                          <a:latin typeface="Century Gothic" panose="020B0502020202020204" pitchFamily="34" charset="0"/>
                        </a:rPr>
                        <a:t>Pomelos et sucre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dirty="0">
                          <a:latin typeface="Century Gothic" panose="020B0502020202020204" pitchFamily="34" charset="0"/>
                        </a:rPr>
                        <a:t>Salade verte fraîche </a:t>
                      </a:r>
                    </a:p>
                    <a:p>
                      <a:pPr algn="ctr"/>
                      <a:r>
                        <a:rPr lang="fr-FR" sz="900" dirty="0">
                          <a:latin typeface="Century Gothic" panose="020B0502020202020204" pitchFamily="34" charset="0"/>
                        </a:rPr>
                        <a:t>Endives</a:t>
                      </a:r>
                    </a:p>
                    <a:p>
                      <a:pPr algn="ctr"/>
                      <a:r>
                        <a:rPr lang="fr-FR" sz="900" dirty="0">
                          <a:latin typeface="Century Gothic" panose="020B0502020202020204" pitchFamily="34" charset="0"/>
                        </a:rPr>
                        <a:t>et vinaigrette d'agrumes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900" dirty="0"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05499431"/>
                  </a:ext>
                </a:extLst>
              </a:tr>
              <a:tr h="728928">
                <a:tc>
                  <a:txBody>
                    <a:bodyPr/>
                    <a:lstStyle/>
                    <a:p>
                      <a:pPr algn="ctr"/>
                      <a:r>
                        <a:rPr lang="fr-FR" sz="1100" dirty="0">
                          <a:solidFill>
                            <a:srgbClr val="FF6500"/>
                          </a:solidFill>
                          <a:latin typeface="Century Gothic" panose="020B0502020202020204" pitchFamily="34" charset="0"/>
                        </a:rPr>
                        <a:t>Plat protidique</a:t>
                      </a:r>
                    </a:p>
                  </a:txBody>
                  <a:tcPr anchor="ctr"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9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Sauté de dinde sauce façon fermière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Dés de colin d’Alaska PMD sauce champignon crémée 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b="0" i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Emincé de bœuf VF sauce barbecue</a:t>
                      </a:r>
                      <a:endParaRPr lang="fr-FR" sz="900" b="0" i="1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i="0" dirty="0">
                          <a:latin typeface="Century Gothic" panose="020B0502020202020204" pitchFamily="34" charset="0"/>
                        </a:rPr>
                        <a:t>Cuisse de poulet sauce au paprika et persil</a:t>
                      </a:r>
                      <a:endParaRPr lang="fr-FR" sz="900" i="1" dirty="0"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900" i="1" dirty="0"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83611819"/>
                  </a:ext>
                </a:extLst>
              </a:tr>
              <a:tr h="728928">
                <a:tc>
                  <a:txBody>
                    <a:bodyPr/>
                    <a:lstStyle/>
                    <a:p>
                      <a:pPr algn="ctr"/>
                      <a:r>
                        <a:rPr lang="fr-FR" sz="1100" dirty="0">
                          <a:solidFill>
                            <a:srgbClr val="FF6500"/>
                          </a:solidFill>
                          <a:latin typeface="Century Gothic" panose="020B0502020202020204" pitchFamily="34" charset="0"/>
                        </a:rPr>
                        <a:t>Sa garniture</a:t>
                      </a:r>
                    </a:p>
                  </a:txBody>
                  <a:tcPr anchor="ctr"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dirty="0">
                          <a:latin typeface="Century Gothic" panose="020B0502020202020204" pitchFamily="34" charset="0"/>
                        </a:rPr>
                        <a:t>Semoule BIO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dirty="0">
                          <a:latin typeface="Century Gothic" panose="020B0502020202020204" pitchFamily="34" charset="0"/>
                        </a:rPr>
                        <a:t>Brocolis BIO 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i="0" dirty="0">
                          <a:latin typeface="Century Gothic" panose="020B0502020202020204" pitchFamily="34" charset="0"/>
                        </a:rPr>
                        <a:t>Polenta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i="0" dirty="0">
                          <a:latin typeface="Century Gothic" panose="020B0502020202020204" pitchFamily="34" charset="0"/>
                        </a:rPr>
                        <a:t>Purée de potimarron BIO (courge et pomme de terre fraiches) 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i="0" dirty="0">
                          <a:latin typeface="Century Gothic" panose="020B0502020202020204" pitchFamily="34" charset="0"/>
                        </a:rPr>
                        <a:t>Férié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71331799"/>
                  </a:ext>
                </a:extLst>
              </a:tr>
              <a:tr h="728928">
                <a:tc>
                  <a:txBody>
                    <a:bodyPr/>
                    <a:lstStyle/>
                    <a:p>
                      <a:pPr algn="ctr"/>
                      <a:r>
                        <a:rPr lang="fr-FR" sz="1100" dirty="0">
                          <a:solidFill>
                            <a:srgbClr val="FF6500"/>
                          </a:solidFill>
                          <a:latin typeface="Century Gothic" panose="020B0502020202020204" pitchFamily="34" charset="0"/>
                        </a:rPr>
                        <a:t>Produits laitiers au choix </a:t>
                      </a:r>
                    </a:p>
                  </a:txBody>
                  <a:tcPr anchor="ctr"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dirty="0">
                          <a:latin typeface="Century Gothic" panose="020B0502020202020204" pitchFamily="34" charset="0"/>
                        </a:rPr>
                        <a:t>Fromage frais </a:t>
                      </a:r>
                      <a:r>
                        <a:rPr lang="fr-FR" sz="900" dirty="0" err="1">
                          <a:latin typeface="Century Gothic" panose="020B0502020202020204" pitchFamily="34" charset="0"/>
                        </a:rPr>
                        <a:t>Chanteneige</a:t>
                      </a:r>
                      <a:r>
                        <a:rPr lang="fr-FR" sz="900" dirty="0">
                          <a:latin typeface="Century Gothic" panose="020B0502020202020204" pitchFamily="34" charset="0"/>
                        </a:rPr>
                        <a:t> BIO 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dirty="0">
                          <a:latin typeface="Century Gothic" panose="020B0502020202020204" pitchFamily="34" charset="0"/>
                        </a:rPr>
                        <a:t>Gouda BIO 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i="0" dirty="0">
                          <a:latin typeface="Century Gothic" panose="020B0502020202020204" pitchFamily="34" charset="0"/>
                        </a:rPr>
                        <a:t>Coulommiers BIO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i="0" dirty="0">
                          <a:latin typeface="Century Gothic" panose="020B0502020202020204" pitchFamily="34" charset="0"/>
                        </a:rPr>
                        <a:t>Yaourt BIO nature </a:t>
                      </a:r>
                    </a:p>
                    <a:p>
                      <a:pPr algn="ctr"/>
                      <a:r>
                        <a:rPr lang="fr-FR" sz="900" i="0" dirty="0">
                          <a:latin typeface="Century Gothic" panose="020B0502020202020204" pitchFamily="34" charset="0"/>
                        </a:rPr>
                        <a:t>et sucre blanc 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900" i="0" dirty="0"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86279546"/>
                  </a:ext>
                </a:extLst>
              </a:tr>
              <a:tr h="728928">
                <a:tc>
                  <a:txBody>
                    <a:bodyPr/>
                    <a:lstStyle/>
                    <a:p>
                      <a:pPr algn="ctr"/>
                      <a:r>
                        <a:rPr lang="fr-FR" sz="1100" dirty="0">
                          <a:solidFill>
                            <a:srgbClr val="FF6500"/>
                          </a:solidFill>
                          <a:latin typeface="Century Gothic" panose="020B0502020202020204" pitchFamily="34" charset="0"/>
                        </a:rPr>
                        <a:t>Desserts au choix</a:t>
                      </a:r>
                    </a:p>
                  </a:txBody>
                  <a:tcPr anchor="ctr"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dirty="0">
                          <a:latin typeface="Century Gothic" panose="020B0502020202020204" pitchFamily="34" charset="0"/>
                        </a:rPr>
                        <a:t>Ile flottante et sa crème anglaise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dirty="0">
                          <a:latin typeface="Century Gothic" panose="020B0502020202020204" pitchFamily="34" charset="0"/>
                        </a:rPr>
                        <a:t>Fruit de saison BIO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i="0" dirty="0">
                          <a:latin typeface="Century Gothic" panose="020B0502020202020204" pitchFamily="34" charset="0"/>
                        </a:rPr>
                        <a:t>Crème dessert saveur vanille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i="0" dirty="0">
                          <a:latin typeface="Century Gothic" panose="020B0502020202020204" pitchFamily="34" charset="0"/>
                        </a:rPr>
                        <a:t>Cake au chocolat 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900" i="0" dirty="0"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93676152"/>
                  </a:ext>
                </a:extLst>
              </a:tr>
            </a:tbl>
          </a:graphicData>
        </a:graphic>
      </p:graphicFrame>
      <p:sp>
        <p:nvSpPr>
          <p:cNvPr id="40" name="ZoneTexte 39">
            <a:extLst>
              <a:ext uri="{FF2B5EF4-FFF2-40B4-BE49-F238E27FC236}">
                <a16:creationId xmlns:a16="http://schemas.microsoft.com/office/drawing/2014/main" id="{9482806A-4620-6D08-5870-0B9B3A7C33CA}"/>
              </a:ext>
            </a:extLst>
          </p:cNvPr>
          <p:cNvSpPr txBox="1"/>
          <p:nvPr/>
        </p:nvSpPr>
        <p:spPr>
          <a:xfrm>
            <a:off x="476336" y="952526"/>
            <a:ext cx="5347854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fr-FR" sz="1800" dirty="0">
                <a:solidFill>
                  <a:srgbClr val="80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Century Gothic" panose="020B0502020202020204" pitchFamily="34" charset="0"/>
              </a:rPr>
              <a:t>Du </a:t>
            </a:r>
            <a:r>
              <a:rPr lang="fr-FR" dirty="0">
                <a:solidFill>
                  <a:srgbClr val="800000"/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Century Gothic" panose="020B0502020202020204" pitchFamily="34" charset="0"/>
              </a:rPr>
              <a:t>21</a:t>
            </a:r>
            <a:r>
              <a:rPr lang="fr-FR" sz="1800" dirty="0">
                <a:solidFill>
                  <a:srgbClr val="80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Century Gothic" panose="020B0502020202020204" pitchFamily="34" charset="0"/>
              </a:rPr>
              <a:t> Décembre au 24 Décembre 2026 </a:t>
            </a:r>
            <a:endParaRPr lang="fr-FR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buNone/>
            </a:pPr>
            <a:r>
              <a:rPr lang="fr-FR" sz="12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</a:rPr>
              <a:t> </a:t>
            </a:r>
            <a:endParaRPr lang="fr-FR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6" name="Image 11">
            <a:extLst>
              <a:ext uri="{FF2B5EF4-FFF2-40B4-BE49-F238E27FC236}">
                <a16:creationId xmlns:a16="http://schemas.microsoft.com/office/drawing/2014/main" id="{E2968FBF-F40E-6409-5DB2-DA74C98B87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1611" y="2197151"/>
            <a:ext cx="152400" cy="175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Image 2">
            <a:extLst>
              <a:ext uri="{FF2B5EF4-FFF2-40B4-BE49-F238E27FC236}">
                <a16:creationId xmlns:a16="http://schemas.microsoft.com/office/drawing/2014/main" id="{7420DA28-76AB-C2B5-C40F-D69D9EAE85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9139" y="1012144"/>
            <a:ext cx="180780" cy="175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9">
            <a:extLst>
              <a:ext uri="{FF2B5EF4-FFF2-40B4-BE49-F238E27FC236}">
                <a16:creationId xmlns:a16="http://schemas.microsoft.com/office/drawing/2014/main" id="{723412E4-6147-889B-382E-B4111A83BE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4454" y="3109252"/>
            <a:ext cx="175997" cy="175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Image 14">
            <a:extLst>
              <a:ext uri="{FF2B5EF4-FFF2-40B4-BE49-F238E27FC236}">
                <a16:creationId xmlns:a16="http://schemas.microsoft.com/office/drawing/2014/main" id="{259B7B49-9966-E119-ED9B-E48DB9A65B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7313" y="2886067"/>
            <a:ext cx="175997" cy="172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Image 11">
            <a:extLst>
              <a:ext uri="{FF2B5EF4-FFF2-40B4-BE49-F238E27FC236}">
                <a16:creationId xmlns:a16="http://schemas.microsoft.com/office/drawing/2014/main" id="{8B8E8D87-5A85-57FF-7447-6F2AA734AD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99446" y="2472470"/>
            <a:ext cx="152400" cy="175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Image 11">
            <a:extLst>
              <a:ext uri="{FF2B5EF4-FFF2-40B4-BE49-F238E27FC236}">
                <a16:creationId xmlns:a16="http://schemas.microsoft.com/office/drawing/2014/main" id="{E88002C8-1C72-4919-3F45-A9E74F0F16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0318" y="3971631"/>
            <a:ext cx="152400" cy="175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B4C5CFA1-ADC8-C375-978D-AA709EE7CE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3100" y="4467225"/>
            <a:ext cx="152400" cy="175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76394CE2-BF01-6110-59A7-70818F3406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2080" y="4495522"/>
            <a:ext cx="152400" cy="175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0401A323-FF4E-5876-91AA-02B050D388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2080" y="3780065"/>
            <a:ext cx="152400" cy="175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74A41ADC-05F0-321F-ABA9-6CFC06F4F2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7705" y="3795634"/>
            <a:ext cx="152400" cy="175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29FB4436-63EA-1B61-FFA7-5E7B6EE2EF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8923" y="5237082"/>
            <a:ext cx="152400" cy="175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" name="Image 38">
            <a:extLst>
              <a:ext uri="{FF2B5EF4-FFF2-40B4-BE49-F238E27FC236}">
                <a16:creationId xmlns:a16="http://schemas.microsoft.com/office/drawing/2014/main" id="{FCFD7156-FFE3-BCDF-70D0-EFA28D25DE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97" y="4427320"/>
            <a:ext cx="152400" cy="175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616605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F6082E-AF72-4F66-13D4-8C38A86DFF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A6C80C23-0F03-0AA5-7855-87BD10095E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01" t="23782" r="8871" b="13269"/>
          <a:stretch>
            <a:fillRect/>
          </a:stretch>
        </p:blipFill>
        <p:spPr bwMode="auto">
          <a:xfrm>
            <a:off x="8547100" y="276225"/>
            <a:ext cx="1674800" cy="471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Image 2">
            <a:extLst>
              <a:ext uri="{FF2B5EF4-FFF2-40B4-BE49-F238E27FC236}">
                <a16:creationId xmlns:a16="http://schemas.microsoft.com/office/drawing/2014/main" id="{918254CC-1D55-2169-B064-0CA3617224A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412"/>
          <a:stretch>
            <a:fillRect/>
          </a:stretch>
        </p:blipFill>
        <p:spPr bwMode="auto">
          <a:xfrm>
            <a:off x="231775" y="17755"/>
            <a:ext cx="2219325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9651C8D8-FEF9-96FC-6122-866BF60AEBC4}"/>
              </a:ext>
            </a:extLst>
          </p:cNvPr>
          <p:cNvSpPr txBox="1"/>
          <p:nvPr/>
        </p:nvSpPr>
        <p:spPr>
          <a:xfrm>
            <a:off x="2672995" y="327302"/>
            <a:ext cx="565221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800" b="1" dirty="0">
                <a:solidFill>
                  <a:schemeClr val="accent1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Century Gothic" panose="020B0502020202020204" pitchFamily="34" charset="0"/>
              </a:rPr>
              <a:t>Menus Grigny 2026 / 5 composantes SENIORS</a:t>
            </a:r>
            <a:endParaRPr lang="fr-FR" dirty="0">
              <a:solidFill>
                <a:schemeClr val="accent1"/>
              </a:solidFill>
            </a:endParaRPr>
          </a:p>
        </p:txBody>
      </p:sp>
      <p:sp>
        <p:nvSpPr>
          <p:cNvPr id="8" name="Organigramme : Procédé 9">
            <a:extLst>
              <a:ext uri="{FF2B5EF4-FFF2-40B4-BE49-F238E27FC236}">
                <a16:creationId xmlns:a16="http://schemas.microsoft.com/office/drawing/2014/main" id="{8086A79D-76A9-D42B-A8A1-B55BA179CD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2300" y="6243082"/>
            <a:ext cx="9294800" cy="844550"/>
          </a:xfrm>
          <a:prstGeom prst="flowChartProcess">
            <a:avLst/>
          </a:prstGeom>
          <a:noFill/>
          <a:ln w="3175" algn="ctr">
            <a:solidFill>
              <a:srgbClr val="F07F13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10" name="Image 10">
            <a:extLst>
              <a:ext uri="{FF2B5EF4-FFF2-40B4-BE49-F238E27FC236}">
                <a16:creationId xmlns:a16="http://schemas.microsoft.com/office/drawing/2014/main" id="{109C650D-3996-4ED5-1FA6-B13DBE691C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7707" y="5950131"/>
            <a:ext cx="1237985" cy="12854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Image 11">
            <a:extLst>
              <a:ext uri="{FF2B5EF4-FFF2-40B4-BE49-F238E27FC236}">
                <a16:creationId xmlns:a16="http://schemas.microsoft.com/office/drawing/2014/main" id="{F4791514-C44F-94D2-B1A2-1DAFAC23B1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3814" y="6376695"/>
            <a:ext cx="246062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3" name="Picture 9">
            <a:extLst>
              <a:ext uri="{FF2B5EF4-FFF2-40B4-BE49-F238E27FC236}">
                <a16:creationId xmlns:a16="http://schemas.microsoft.com/office/drawing/2014/main" id="{72ECEEDD-42DB-255E-DD73-98690DD027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4006" y="6368474"/>
            <a:ext cx="258763" cy="258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4" name="Image 81">
            <a:extLst>
              <a:ext uri="{FF2B5EF4-FFF2-40B4-BE49-F238E27FC236}">
                <a16:creationId xmlns:a16="http://schemas.microsoft.com/office/drawing/2014/main" id="{079C53DB-C000-92A9-9A9A-FFBB55B2FF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1189" y="6745872"/>
            <a:ext cx="279968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Image 2">
            <a:extLst>
              <a:ext uri="{FF2B5EF4-FFF2-40B4-BE49-F238E27FC236}">
                <a16:creationId xmlns:a16="http://schemas.microsoft.com/office/drawing/2014/main" id="{BE5AD993-603A-1C61-19B3-FBEE9D3B40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5032" y="13450042"/>
            <a:ext cx="300038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6808367E-7442-99AC-565A-5D28D73B3F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5920" y="6373932"/>
            <a:ext cx="266115" cy="258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Image 14">
            <a:extLst>
              <a:ext uri="{FF2B5EF4-FFF2-40B4-BE49-F238E27FC236}">
                <a16:creationId xmlns:a16="http://schemas.microsoft.com/office/drawing/2014/main" id="{71485FBC-25B0-B4C9-3EE8-DCD5B666EE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9458" y="6721448"/>
            <a:ext cx="266115" cy="2602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AB3EB256-5300-7D9F-3149-194A2B0DFDA1}"/>
              </a:ext>
            </a:extLst>
          </p:cNvPr>
          <p:cNvSpPr/>
          <p:nvPr/>
        </p:nvSpPr>
        <p:spPr>
          <a:xfrm>
            <a:off x="1227253" y="6363983"/>
            <a:ext cx="1327054" cy="33855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l"/>
            <a:r>
              <a:rPr lang="fr-FR" sz="800" b="0" cap="none" spc="0" dirty="0">
                <a:ln w="0"/>
                <a:solidFill>
                  <a:schemeClr val="tx1"/>
                </a:solidFill>
                <a:latin typeface="Comic Sans MS" panose="030F0702030302020204" pitchFamily="66" charset="0"/>
              </a:rPr>
              <a:t>Produit issu de l’agriculture Biologique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2B9A378-EDFB-6028-B96C-908C0BF72B00}"/>
              </a:ext>
            </a:extLst>
          </p:cNvPr>
          <p:cNvSpPr/>
          <p:nvPr/>
        </p:nvSpPr>
        <p:spPr>
          <a:xfrm>
            <a:off x="1240258" y="6819671"/>
            <a:ext cx="1327054" cy="21544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l"/>
            <a:r>
              <a:rPr lang="fr-FR" sz="800" b="0" cap="none" spc="0" dirty="0">
                <a:ln w="0"/>
                <a:solidFill>
                  <a:schemeClr val="tx1"/>
                </a:solidFill>
                <a:latin typeface="Comic Sans MS" panose="030F0702030302020204" pitchFamily="66" charset="0"/>
              </a:rPr>
              <a:t>Viande bovine française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C2AFF56-077D-AA9D-CAF0-1B351B19F544}"/>
              </a:ext>
            </a:extLst>
          </p:cNvPr>
          <p:cNvSpPr/>
          <p:nvPr/>
        </p:nvSpPr>
        <p:spPr>
          <a:xfrm>
            <a:off x="3251443" y="6412429"/>
            <a:ext cx="1327054" cy="21544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l"/>
            <a:r>
              <a:rPr lang="fr-FR" sz="800" b="0" cap="none" spc="0" dirty="0">
                <a:ln w="0"/>
                <a:solidFill>
                  <a:schemeClr val="tx1"/>
                </a:solidFill>
                <a:latin typeface="Comic Sans MS" panose="030F0702030302020204" pitchFamily="66" charset="0"/>
              </a:rPr>
              <a:t>Viande française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292EB1E1-6C61-611E-E83E-0670873DD714}"/>
              </a:ext>
            </a:extLst>
          </p:cNvPr>
          <p:cNvSpPr/>
          <p:nvPr/>
        </p:nvSpPr>
        <p:spPr>
          <a:xfrm>
            <a:off x="8422035" y="6744483"/>
            <a:ext cx="1589199" cy="21544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l"/>
            <a:r>
              <a:rPr lang="fr-FR" sz="800" b="0" cap="none" spc="0" dirty="0">
                <a:ln w="0"/>
                <a:solidFill>
                  <a:schemeClr val="tx1"/>
                </a:solidFill>
                <a:latin typeface="Comic Sans MS" panose="030F0702030302020204" pitchFamily="66" charset="0"/>
              </a:rPr>
              <a:t>Produit de la mer durable 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B1B1B308-C89C-D116-6BD5-6B6D79B7D106}"/>
              </a:ext>
            </a:extLst>
          </p:cNvPr>
          <p:cNvSpPr/>
          <p:nvPr/>
        </p:nvSpPr>
        <p:spPr>
          <a:xfrm>
            <a:off x="8422035" y="6412429"/>
            <a:ext cx="912340" cy="21544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l"/>
            <a:r>
              <a:rPr lang="fr-FR" sz="800" b="0" cap="none" spc="0" dirty="0">
                <a:ln w="0"/>
                <a:solidFill>
                  <a:schemeClr val="tx1"/>
                </a:solidFill>
                <a:latin typeface="Comic Sans MS" panose="030F0702030302020204" pitchFamily="66" charset="0"/>
              </a:rPr>
              <a:t>Plat végétarien</a:t>
            </a:r>
          </a:p>
        </p:txBody>
      </p:sp>
      <p:pic>
        <p:nvPicPr>
          <p:cNvPr id="26" name="Image 2">
            <a:extLst>
              <a:ext uri="{FF2B5EF4-FFF2-40B4-BE49-F238E27FC236}">
                <a16:creationId xmlns:a16="http://schemas.microsoft.com/office/drawing/2014/main" id="{89D00C49-D87E-A0B4-7346-B507CBEBC6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3755" y="6363983"/>
            <a:ext cx="300038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" name="Rectangle 29">
            <a:extLst>
              <a:ext uri="{FF2B5EF4-FFF2-40B4-BE49-F238E27FC236}">
                <a16:creationId xmlns:a16="http://schemas.microsoft.com/office/drawing/2014/main" id="{5E5B0E4A-9253-AD4B-457A-164A4C03FFEF}"/>
              </a:ext>
            </a:extLst>
          </p:cNvPr>
          <p:cNvSpPr/>
          <p:nvPr/>
        </p:nvSpPr>
        <p:spPr>
          <a:xfrm>
            <a:off x="6399529" y="6383637"/>
            <a:ext cx="1828231" cy="21544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l"/>
            <a:r>
              <a:rPr lang="fr-FR" sz="800" b="0" cap="none" spc="0" dirty="0">
                <a:ln w="0"/>
                <a:solidFill>
                  <a:schemeClr val="tx1"/>
                </a:solidFill>
                <a:latin typeface="Comic Sans MS" panose="030F0702030302020204" pitchFamily="66" charset="0"/>
              </a:rPr>
              <a:t>Appellation d’Origine Protégée </a:t>
            </a: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7237326E-50FD-A46B-A6A5-E340D40186A1}"/>
              </a:ext>
            </a:extLst>
          </p:cNvPr>
          <p:cNvSpPr txBox="1"/>
          <p:nvPr/>
        </p:nvSpPr>
        <p:spPr>
          <a:xfrm>
            <a:off x="496455" y="5646789"/>
            <a:ext cx="9752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fr-FR" sz="800" i="1" dirty="0">
                <a:solidFill>
                  <a:srgbClr val="80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Century Gothic" panose="020B0502020202020204" pitchFamily="34" charset="0"/>
              </a:rPr>
              <a:t>Les entrées de crudités sont préparées à partir de produits bruts qui sont lavés, triés, épluchés si nécessaire, et découpés à la cuisine Robert </a:t>
            </a:r>
            <a:r>
              <a:rPr lang="fr-FR" sz="800" i="1" dirty="0" err="1">
                <a:solidFill>
                  <a:srgbClr val="80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Century Gothic" panose="020B0502020202020204" pitchFamily="34" charset="0"/>
              </a:rPr>
              <a:t>Malfroy</a:t>
            </a:r>
            <a:endParaRPr lang="fr-FR" sz="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>
              <a:buNone/>
            </a:pPr>
            <a:r>
              <a:rPr lang="fr-FR" sz="800" i="1" dirty="0">
                <a:solidFill>
                  <a:srgbClr val="80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Century Gothic" panose="020B0502020202020204" pitchFamily="34" charset="0"/>
              </a:rPr>
              <a:t>Les sauces d’accompagnements ainsi que les vinaigrettes sont élaborées à la cuisine. </a:t>
            </a:r>
            <a:endParaRPr lang="fr-FR" sz="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>
              <a:buNone/>
            </a:pPr>
            <a:r>
              <a:rPr lang="fr-FR" sz="800" i="1" dirty="0">
                <a:solidFill>
                  <a:srgbClr val="80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Century Gothic" panose="020B0502020202020204" pitchFamily="34" charset="0"/>
              </a:rPr>
              <a:t>Nos pâtisseries servis en dessert sont réalisées par nos cuisiniers. </a:t>
            </a:r>
            <a:endParaRPr lang="fr-FR" sz="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>
              <a:buNone/>
            </a:pPr>
            <a:r>
              <a:rPr lang="fr-FR" sz="800" b="1" i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Century Gothic" panose="020B0502020202020204" pitchFamily="34" charset="0"/>
              </a:rPr>
              <a:t>Au quotidien, les agents communaux cuisinent pour ravir les papilles des enfants et des plus grands. </a:t>
            </a:r>
            <a:endParaRPr lang="fr-FR" sz="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8DA8848B-6031-3252-EB07-CB24FC3F7F76}"/>
              </a:ext>
            </a:extLst>
          </p:cNvPr>
          <p:cNvSpPr/>
          <p:nvPr/>
        </p:nvSpPr>
        <p:spPr>
          <a:xfrm>
            <a:off x="2451100" y="428625"/>
            <a:ext cx="221895" cy="2794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bg1"/>
              </a:solidFill>
            </a:endParaRPr>
          </a:p>
        </p:txBody>
      </p:sp>
      <p:graphicFrame>
        <p:nvGraphicFramePr>
          <p:cNvPr id="38" name="Tableau 37">
            <a:extLst>
              <a:ext uri="{FF2B5EF4-FFF2-40B4-BE49-F238E27FC236}">
                <a16:creationId xmlns:a16="http://schemas.microsoft.com/office/drawing/2014/main" id="{077444DD-DFF4-9AD9-B9A6-021DD0C2ED8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1474089"/>
              </p:ext>
            </p:extLst>
          </p:nvPr>
        </p:nvGraphicFramePr>
        <p:xfrm>
          <a:off x="640930" y="1324301"/>
          <a:ext cx="9411540" cy="437356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68590">
                  <a:extLst>
                    <a:ext uri="{9D8B030D-6E8A-4147-A177-3AD203B41FA5}">
                      <a16:colId xmlns:a16="http://schemas.microsoft.com/office/drawing/2014/main" val="150260312"/>
                    </a:ext>
                  </a:extLst>
                </a:gridCol>
                <a:gridCol w="1568590">
                  <a:extLst>
                    <a:ext uri="{9D8B030D-6E8A-4147-A177-3AD203B41FA5}">
                      <a16:colId xmlns:a16="http://schemas.microsoft.com/office/drawing/2014/main" val="363410377"/>
                    </a:ext>
                  </a:extLst>
                </a:gridCol>
                <a:gridCol w="1568590">
                  <a:extLst>
                    <a:ext uri="{9D8B030D-6E8A-4147-A177-3AD203B41FA5}">
                      <a16:colId xmlns:a16="http://schemas.microsoft.com/office/drawing/2014/main" val="160180520"/>
                    </a:ext>
                  </a:extLst>
                </a:gridCol>
                <a:gridCol w="1568590">
                  <a:extLst>
                    <a:ext uri="{9D8B030D-6E8A-4147-A177-3AD203B41FA5}">
                      <a16:colId xmlns:a16="http://schemas.microsoft.com/office/drawing/2014/main" val="3221133382"/>
                    </a:ext>
                  </a:extLst>
                </a:gridCol>
                <a:gridCol w="1568590">
                  <a:extLst>
                    <a:ext uri="{9D8B030D-6E8A-4147-A177-3AD203B41FA5}">
                      <a16:colId xmlns:a16="http://schemas.microsoft.com/office/drawing/2014/main" val="3512541855"/>
                    </a:ext>
                  </a:extLst>
                </a:gridCol>
                <a:gridCol w="1568590">
                  <a:extLst>
                    <a:ext uri="{9D8B030D-6E8A-4147-A177-3AD203B41FA5}">
                      <a16:colId xmlns:a16="http://schemas.microsoft.com/office/drawing/2014/main" val="589064424"/>
                    </a:ext>
                  </a:extLst>
                </a:gridCol>
              </a:tblGrid>
              <a:tr h="728928">
                <a:tc>
                  <a:txBody>
                    <a:bodyPr/>
                    <a:lstStyle/>
                    <a:p>
                      <a:pPr algn="l"/>
                      <a:endParaRPr lang="fr-FR" sz="1400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</a:rPr>
                        <a:t>Lundi</a:t>
                      </a:r>
                    </a:p>
                  </a:txBody>
                  <a:tcPr anchor="ctr">
                    <a:lnB>
                      <a:noFill/>
                    </a:lnB>
                    <a:solidFill>
                      <a:srgbClr val="FF65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</a:rPr>
                        <a:t>Mardi</a:t>
                      </a:r>
                    </a:p>
                  </a:txBody>
                  <a:tcPr anchor="ctr">
                    <a:lnB>
                      <a:noFill/>
                    </a:lnB>
                    <a:solidFill>
                      <a:srgbClr val="FF65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</a:rPr>
                        <a:t>Mercredi</a:t>
                      </a:r>
                    </a:p>
                  </a:txBody>
                  <a:tcPr anchor="ctr">
                    <a:lnB>
                      <a:noFill/>
                    </a:lnB>
                    <a:solidFill>
                      <a:srgbClr val="FF65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</a:rPr>
                        <a:t>Jeudi </a:t>
                      </a:r>
                    </a:p>
                    <a:p>
                      <a:pPr algn="ctr"/>
                      <a:r>
                        <a:rPr lang="fr-FR" sz="1400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</a:rPr>
                        <a:t>**Célébrer **</a:t>
                      </a:r>
                    </a:p>
                  </a:txBody>
                  <a:tcPr anchor="ctr">
                    <a:lnB>
                      <a:noFill/>
                    </a:lnB>
                    <a:solidFill>
                      <a:srgbClr val="FF65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</a:rPr>
                        <a:t>Vendredi </a:t>
                      </a:r>
                    </a:p>
                  </a:txBody>
                  <a:tcPr anchor="ctr">
                    <a:lnB>
                      <a:noFill/>
                    </a:lnB>
                    <a:solidFill>
                      <a:srgbClr val="FF65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25285328"/>
                  </a:ext>
                </a:extLst>
              </a:tr>
              <a:tr h="728928">
                <a:tc>
                  <a:txBody>
                    <a:bodyPr/>
                    <a:lstStyle/>
                    <a:p>
                      <a:pPr algn="ctr"/>
                      <a:r>
                        <a:rPr lang="fr-FR" sz="1100" dirty="0">
                          <a:solidFill>
                            <a:srgbClr val="FF6500"/>
                          </a:solidFill>
                          <a:latin typeface="Century Gothic" panose="020B0502020202020204" pitchFamily="34" charset="0"/>
                        </a:rPr>
                        <a:t>Hors d’œuvre au choix </a:t>
                      </a:r>
                    </a:p>
                  </a:txBody>
                  <a:tcPr anchor="ctr"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dirty="0">
                          <a:latin typeface="Century Gothic" panose="020B0502020202020204" pitchFamily="34" charset="0"/>
                        </a:rPr>
                        <a:t>Taboulé de semoule BIO aux raisins secs </a:t>
                      </a:r>
                    </a:p>
                    <a:p>
                      <a:pPr algn="ctr"/>
                      <a:r>
                        <a:rPr lang="fr-FR" sz="900" dirty="0">
                          <a:latin typeface="Century Gothic" panose="020B0502020202020204" pitchFamily="34" charset="0"/>
                        </a:rPr>
                        <a:t>Salade de blé BIO aux petits légumes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dirty="0">
                          <a:latin typeface="Century Gothic" panose="020B0502020202020204" pitchFamily="34" charset="0"/>
                        </a:rPr>
                        <a:t>Carottes râpées BIO vinaigrette moutarde </a:t>
                      </a:r>
                    </a:p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dirty="0">
                          <a:latin typeface="Century Gothic" panose="020B0502020202020204" pitchFamily="34" charset="0"/>
                        </a:rPr>
                        <a:t>Chou blanc BIO vinaigrette moutarde 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dirty="0">
                          <a:latin typeface="Century Gothic" panose="020B0502020202020204" pitchFamily="34" charset="0"/>
                        </a:rPr>
                        <a:t>Soupe Dubarry (chou fleur et pommes de terre fraîches) 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dirty="0">
                          <a:latin typeface="Century Gothic" panose="020B0502020202020204" pitchFamily="34" charset="0"/>
                        </a:rPr>
                        <a:t>Salade iceberg et vinaigrette moutarde </a:t>
                      </a:r>
                    </a:p>
                    <a:p>
                      <a:pPr algn="ctr"/>
                      <a:r>
                        <a:rPr lang="fr-FR" sz="900" dirty="0">
                          <a:latin typeface="Century Gothic" panose="020B0502020202020204" pitchFamily="34" charset="0"/>
                        </a:rPr>
                        <a:t>Céleri sauce cocktail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900" dirty="0"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05499431"/>
                  </a:ext>
                </a:extLst>
              </a:tr>
              <a:tr h="728928">
                <a:tc>
                  <a:txBody>
                    <a:bodyPr/>
                    <a:lstStyle/>
                    <a:p>
                      <a:pPr algn="ctr"/>
                      <a:r>
                        <a:rPr lang="fr-FR" sz="1100" dirty="0">
                          <a:solidFill>
                            <a:srgbClr val="FF6500"/>
                          </a:solidFill>
                          <a:latin typeface="Century Gothic" panose="020B0502020202020204" pitchFamily="34" charset="0"/>
                        </a:rPr>
                        <a:t>Plat protidique</a:t>
                      </a:r>
                    </a:p>
                  </a:txBody>
                  <a:tcPr anchor="ctr"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dirty="0">
                          <a:latin typeface="Century Gothic" panose="020B0502020202020204" pitchFamily="34" charset="0"/>
                        </a:rPr>
                        <a:t>Colin d'Alaska PMD pané au riz soufflé 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900" dirty="0">
                          <a:latin typeface="Century Gothic" panose="020B0502020202020204" pitchFamily="34" charset="0"/>
                        </a:rPr>
                        <a:t>Blanquette de veau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i="1" dirty="0">
                          <a:latin typeface="Century Gothic" panose="020B0502020202020204" pitchFamily="34" charset="0"/>
                        </a:rPr>
                        <a:t>Rôti de porc </a:t>
                      </a:r>
                      <a:r>
                        <a:rPr lang="fr-FR" sz="900" i="1">
                          <a:latin typeface="Century Gothic" panose="020B0502020202020204" pitchFamily="34" charset="0"/>
                        </a:rPr>
                        <a:t>au jus</a:t>
                      </a:r>
                      <a:endParaRPr lang="fr-FR" sz="900" i="1" dirty="0"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i="1" dirty="0">
                          <a:latin typeface="Century Gothic" panose="020B0502020202020204" pitchFamily="34" charset="0"/>
                        </a:rPr>
                        <a:t>Bolognaise de bœuf VF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900" i="1" dirty="0"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83611819"/>
                  </a:ext>
                </a:extLst>
              </a:tr>
              <a:tr h="728928">
                <a:tc>
                  <a:txBody>
                    <a:bodyPr/>
                    <a:lstStyle/>
                    <a:p>
                      <a:pPr algn="ctr"/>
                      <a:r>
                        <a:rPr lang="fr-FR" sz="1100" dirty="0">
                          <a:solidFill>
                            <a:srgbClr val="FF6500"/>
                          </a:solidFill>
                          <a:latin typeface="Century Gothic" panose="020B0502020202020204" pitchFamily="34" charset="0"/>
                        </a:rPr>
                        <a:t>Sa garniture</a:t>
                      </a:r>
                    </a:p>
                  </a:txBody>
                  <a:tcPr anchor="ctr"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dirty="0">
                          <a:latin typeface="Century Gothic" panose="020B0502020202020204" pitchFamily="34" charset="0"/>
                        </a:rPr>
                        <a:t>Epinards BIO hachés à la béchamel 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dirty="0">
                          <a:latin typeface="Century Gothic" panose="020B0502020202020204" pitchFamily="34" charset="0"/>
                        </a:rPr>
                        <a:t>Riz BIO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i="0" dirty="0">
                          <a:latin typeface="Century Gothic" panose="020B0502020202020204" pitchFamily="34" charset="0"/>
                        </a:rPr>
                        <a:t>Haricots verts BIO 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i="0" dirty="0">
                          <a:latin typeface="Century Gothic" panose="020B0502020202020204" pitchFamily="34" charset="0"/>
                        </a:rPr>
                        <a:t>Coquillettes BIO 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i="0" dirty="0">
                          <a:latin typeface="Century Gothic" panose="020B0502020202020204" pitchFamily="34" charset="0"/>
                        </a:rPr>
                        <a:t>Férié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71331799"/>
                  </a:ext>
                </a:extLst>
              </a:tr>
              <a:tr h="728928">
                <a:tc>
                  <a:txBody>
                    <a:bodyPr/>
                    <a:lstStyle/>
                    <a:p>
                      <a:pPr algn="ctr"/>
                      <a:r>
                        <a:rPr lang="fr-FR" sz="1100" dirty="0">
                          <a:solidFill>
                            <a:srgbClr val="FF6500"/>
                          </a:solidFill>
                          <a:latin typeface="Century Gothic" panose="020B0502020202020204" pitchFamily="34" charset="0"/>
                        </a:rPr>
                        <a:t>Produits laitiers au choix </a:t>
                      </a:r>
                    </a:p>
                  </a:txBody>
                  <a:tcPr anchor="ctr"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dirty="0">
                          <a:latin typeface="Century Gothic" panose="020B0502020202020204" pitchFamily="34" charset="0"/>
                        </a:rPr>
                        <a:t>Petit fromage frais nature au lait entier et sucre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dirty="0">
                          <a:latin typeface="Century Gothic" panose="020B0502020202020204" pitchFamily="34" charset="0"/>
                        </a:rPr>
                        <a:t>Camembert BIO 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i="0" dirty="0">
                          <a:latin typeface="Century Gothic" panose="020B0502020202020204" pitchFamily="34" charset="0"/>
                        </a:rPr>
                        <a:t>Fromage frais </a:t>
                      </a:r>
                      <a:r>
                        <a:rPr lang="fr-FR" sz="900" i="0" dirty="0" err="1">
                          <a:latin typeface="Century Gothic" panose="020B0502020202020204" pitchFamily="34" charset="0"/>
                        </a:rPr>
                        <a:t>Rondelé</a:t>
                      </a:r>
                      <a:r>
                        <a:rPr lang="fr-FR" sz="900" i="0" dirty="0">
                          <a:latin typeface="Century Gothic" panose="020B0502020202020204" pitchFamily="34" charset="0"/>
                        </a:rPr>
                        <a:t> nature 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i="0" dirty="0">
                          <a:latin typeface="Century Gothic" panose="020B0502020202020204" pitchFamily="34" charset="0"/>
                        </a:rPr>
                        <a:t>et emmental râpé BIO 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900" i="0" dirty="0"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86279546"/>
                  </a:ext>
                </a:extLst>
              </a:tr>
              <a:tr h="728928">
                <a:tc>
                  <a:txBody>
                    <a:bodyPr/>
                    <a:lstStyle/>
                    <a:p>
                      <a:pPr algn="ctr"/>
                      <a:r>
                        <a:rPr lang="fr-FR" sz="1100" dirty="0">
                          <a:solidFill>
                            <a:srgbClr val="FF6500"/>
                          </a:solidFill>
                          <a:latin typeface="Century Gothic" panose="020B0502020202020204" pitchFamily="34" charset="0"/>
                        </a:rPr>
                        <a:t>Desserts au choix</a:t>
                      </a:r>
                    </a:p>
                  </a:txBody>
                  <a:tcPr anchor="ctr"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dirty="0">
                          <a:latin typeface="Century Gothic" panose="020B0502020202020204" pitchFamily="34" charset="0"/>
                        </a:rPr>
                        <a:t>Fruit de saison BIO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dirty="0">
                          <a:latin typeface="Century Gothic" panose="020B0502020202020204" pitchFamily="34" charset="0"/>
                        </a:rPr>
                        <a:t>Mousse au citron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i="0" dirty="0">
                          <a:latin typeface="Century Gothic" panose="020B0502020202020204" pitchFamily="34" charset="0"/>
                        </a:rPr>
                        <a:t>Choux à la crème vanillée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i="0" dirty="0">
                          <a:latin typeface="Century Gothic" panose="020B0502020202020204" pitchFamily="34" charset="0"/>
                        </a:rPr>
                        <a:t>Purée de pomme BIO fraiche aux quatre épices 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900" i="0" dirty="0"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93676152"/>
                  </a:ext>
                </a:extLst>
              </a:tr>
            </a:tbl>
          </a:graphicData>
        </a:graphic>
      </p:graphicFrame>
      <p:sp>
        <p:nvSpPr>
          <p:cNvPr id="40" name="ZoneTexte 39">
            <a:extLst>
              <a:ext uri="{FF2B5EF4-FFF2-40B4-BE49-F238E27FC236}">
                <a16:creationId xmlns:a16="http://schemas.microsoft.com/office/drawing/2014/main" id="{EA4BAE7F-654F-E26C-FE87-C28A7D46ACED}"/>
              </a:ext>
            </a:extLst>
          </p:cNvPr>
          <p:cNvSpPr txBox="1"/>
          <p:nvPr/>
        </p:nvSpPr>
        <p:spPr>
          <a:xfrm>
            <a:off x="476336" y="952526"/>
            <a:ext cx="5347854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fr-FR" sz="1800" dirty="0">
                <a:solidFill>
                  <a:srgbClr val="80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Century Gothic" panose="020B0502020202020204" pitchFamily="34" charset="0"/>
              </a:rPr>
              <a:t>Du 2</a:t>
            </a:r>
            <a:r>
              <a:rPr lang="fr-FR" dirty="0">
                <a:solidFill>
                  <a:srgbClr val="800000"/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Century Gothic" panose="020B0502020202020204" pitchFamily="34" charset="0"/>
              </a:rPr>
              <a:t>8</a:t>
            </a:r>
            <a:r>
              <a:rPr lang="fr-FR" sz="1800" dirty="0">
                <a:solidFill>
                  <a:srgbClr val="80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Century Gothic" panose="020B0502020202020204" pitchFamily="34" charset="0"/>
              </a:rPr>
              <a:t> Décembre au 31 Décembre 2026</a:t>
            </a:r>
            <a:endParaRPr lang="fr-FR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buNone/>
            </a:pPr>
            <a:r>
              <a:rPr lang="fr-FR" sz="12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</a:rPr>
              <a:t> </a:t>
            </a:r>
            <a:endParaRPr lang="fr-FR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6" name="Image 11">
            <a:extLst>
              <a:ext uri="{FF2B5EF4-FFF2-40B4-BE49-F238E27FC236}">
                <a16:creationId xmlns:a16="http://schemas.microsoft.com/office/drawing/2014/main" id="{84A0A706-D45A-B860-44E6-2B583354EB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3100" y="3789840"/>
            <a:ext cx="152400" cy="175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9">
            <a:extLst>
              <a:ext uri="{FF2B5EF4-FFF2-40B4-BE49-F238E27FC236}">
                <a16:creationId xmlns:a16="http://schemas.microsoft.com/office/drawing/2014/main" id="{3B5C129A-E07B-D76E-000F-3CD3ED2ECB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9073" y="3221550"/>
            <a:ext cx="175997" cy="175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Image 14">
            <a:extLst>
              <a:ext uri="{FF2B5EF4-FFF2-40B4-BE49-F238E27FC236}">
                <a16:creationId xmlns:a16="http://schemas.microsoft.com/office/drawing/2014/main" id="{87897E5B-B424-BD1F-0319-50E724721D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5103" y="3076539"/>
            <a:ext cx="175997" cy="172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Image 11">
            <a:extLst>
              <a:ext uri="{FF2B5EF4-FFF2-40B4-BE49-F238E27FC236}">
                <a16:creationId xmlns:a16="http://schemas.microsoft.com/office/drawing/2014/main" id="{6392D011-8B99-FAAA-A433-B98B936590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8851" y="4718315"/>
            <a:ext cx="152400" cy="175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Image 11">
            <a:extLst>
              <a:ext uri="{FF2B5EF4-FFF2-40B4-BE49-F238E27FC236}">
                <a16:creationId xmlns:a16="http://schemas.microsoft.com/office/drawing/2014/main" id="{13FCCE7A-BC83-524C-491E-959EEA1691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7270" y="5133870"/>
            <a:ext cx="152400" cy="175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2479DED2-600A-07C5-654A-BF237A3C4D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3004" y="5218352"/>
            <a:ext cx="152400" cy="175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332E87AA-8F9C-6D86-A41A-8FCB80BF5F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6130" y="3792547"/>
            <a:ext cx="152400" cy="175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50376779-98E3-8F6A-7B4B-227FD22150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4970" y="4511731"/>
            <a:ext cx="152400" cy="175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DE2C2534-4D80-F592-216D-EA508DEEEC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2900" y="3789840"/>
            <a:ext cx="152400" cy="175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E4D3B4C0-CCAE-0246-0B60-BB9F55DC4F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1739" y="2083004"/>
            <a:ext cx="152400" cy="175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" name="Image 38">
            <a:extLst>
              <a:ext uri="{FF2B5EF4-FFF2-40B4-BE49-F238E27FC236}">
                <a16:creationId xmlns:a16="http://schemas.microsoft.com/office/drawing/2014/main" id="{1E55D964-FD2C-2E25-EAF6-3249F22DE9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1978" y="2419926"/>
            <a:ext cx="152400" cy="175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2" name="Image 41">
            <a:extLst>
              <a:ext uri="{FF2B5EF4-FFF2-40B4-BE49-F238E27FC236}">
                <a16:creationId xmlns:a16="http://schemas.microsoft.com/office/drawing/2014/main" id="{DA9E36AF-EE99-ED57-592B-4CAC333610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2703" y="2115534"/>
            <a:ext cx="152400" cy="175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" name="Image 43">
            <a:extLst>
              <a:ext uri="{FF2B5EF4-FFF2-40B4-BE49-F238E27FC236}">
                <a16:creationId xmlns:a16="http://schemas.microsoft.com/office/drawing/2014/main" id="{B140AD88-067A-07A1-A242-9ABB9C66F6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8903" y="2389636"/>
            <a:ext cx="152400" cy="175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" name="Image 45">
            <a:extLst>
              <a:ext uri="{FF2B5EF4-FFF2-40B4-BE49-F238E27FC236}">
                <a16:creationId xmlns:a16="http://schemas.microsoft.com/office/drawing/2014/main" id="{657B5570-8896-3B5F-59E1-42C9352CA5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5830" y="3685549"/>
            <a:ext cx="152400" cy="175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695703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10567</TotalTime>
  <Words>2324</Words>
  <Application>Microsoft Office PowerPoint</Application>
  <PresentationFormat>Personnalisé</PresentationFormat>
  <Paragraphs>475</Paragraphs>
  <Slides>9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9</vt:i4>
      </vt:variant>
    </vt:vector>
  </HeadingPairs>
  <TitlesOfParts>
    <vt:vector size="14" baseType="lpstr">
      <vt:lpstr>Calibri</vt:lpstr>
      <vt:lpstr>Century Gothic</vt:lpstr>
      <vt:lpstr>Comic Sans MS</vt:lpstr>
      <vt:lpstr>Times New Roman</vt:lpstr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Sagnard, Dylan</dc:creator>
  <cp:lastModifiedBy>Vanbecelaere, Manon</cp:lastModifiedBy>
  <cp:revision>65</cp:revision>
  <cp:lastPrinted>2026-05-28T13:13:13Z</cp:lastPrinted>
  <dcterms:created xsi:type="dcterms:W3CDTF">2026-03-17T13:59:18Z</dcterms:created>
  <dcterms:modified xsi:type="dcterms:W3CDTF">2026-11-02T08:02:41Z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2026-03-17T00:00:00Z</vt:filetime>
  </property>
  <property fmtid="{D5CDD505-2E9C-101B-9397-08002B2CF9AE}" pid="3" name="Creator">
    <vt:lpwstr>Adobe Acrobat 25.1</vt:lpwstr>
  </property>
  <property fmtid="{D5CDD505-2E9C-101B-9397-08002B2CF9AE}" pid="4" name="LastSaved">
    <vt:filetime>2026-03-17T00:00:00Z</vt:filetime>
  </property>
  <property fmtid="{D5CDD505-2E9C-101B-9397-08002B2CF9AE}" pid="5" name="Producer">
    <vt:lpwstr>Adobe Acrobat 25.1 Image Conversion Plug-in</vt:lpwstr>
  </property>
</Properties>
</file>