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</p:sldIdLst>
  <p:sldSz cx="10693400" cy="7562850"/>
  <p:notesSz cx="10234613" cy="70993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1E814F-40B0-4F16-BBB3-98AFFD83C4A1}" v="212" dt="2026-03-17T15:08:19.27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642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rgbClr val="7BB43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rgbClr val="7BB43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rgbClr val="7BB43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rgbClr val="7BB43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0692383" cy="755904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10680192" cy="754684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8866" y="181026"/>
            <a:ext cx="1996439" cy="44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rgbClr val="7BB43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cid:27f8aa1b587ffb8e3b5a8a8c227b7c7fcc3b954a@zimbra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4.png"/><Relationship Id="rId3" Type="http://schemas.openxmlformats.org/officeDocument/2006/relationships/image" Target="cid:27f8aa1b587ffb8e3b5a8a8c227b7c7fcc3b954a@zimbra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cid:27f8aa1b587ffb8e3b5a8a8c227b7c7fcc3b954a@zimbra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cid:27f8aa1b587ffb8e3b5a8a8c227b7c7fcc3b954a@zimbra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4.png"/><Relationship Id="rId3" Type="http://schemas.openxmlformats.org/officeDocument/2006/relationships/image" Target="cid:27f8aa1b587ffb8e3b5a8a8c227b7c7fcc3b954a@zimbra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cid:27f8aa1b587ffb8e3b5a8a8c227b7c7fcc3b954a@zimbra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4.png"/><Relationship Id="rId3" Type="http://schemas.openxmlformats.org/officeDocument/2006/relationships/image" Target="cid:27f8aa1b587ffb8e3b5a8a8c227b7c7fcc3b954a@zimbra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cid:27f8aa1b587ffb8e3b5a8a8c227b7c7fcc3b954a@zimbra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cid:27f8aa1b587ffb8e3b5a8a8c227b7c7fcc3b954a@zimbra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62C7F-9B1D-D626-3DE4-18A2ECF60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01D8D8D-0305-1D8D-0A6D-7E30E2335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1" t="23782" r="8871" b="13269"/>
          <a:stretch>
            <a:fillRect/>
          </a:stretch>
        </p:blipFill>
        <p:spPr bwMode="auto">
          <a:xfrm>
            <a:off x="8547100" y="276225"/>
            <a:ext cx="16748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2">
            <a:extLst>
              <a:ext uri="{FF2B5EF4-FFF2-40B4-BE49-F238E27FC236}">
                <a16:creationId xmlns:a16="http://schemas.microsoft.com/office/drawing/2014/main" id="{3453376B-6FA7-C6B8-1798-DEE3232C76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2"/>
          <a:stretch>
            <a:fillRect/>
          </a:stretch>
        </p:blipFill>
        <p:spPr bwMode="auto">
          <a:xfrm>
            <a:off x="231775" y="17755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FB296B1-8FBC-D4B0-AC7E-5B0C1E9DD2EB}"/>
              </a:ext>
            </a:extLst>
          </p:cNvPr>
          <p:cNvSpPr txBox="1"/>
          <p:nvPr/>
        </p:nvSpPr>
        <p:spPr>
          <a:xfrm>
            <a:off x="2672995" y="327302"/>
            <a:ext cx="5652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FF65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Menus Grigny 2026 / 5 composantes SCOLAIRES</a:t>
            </a:r>
            <a:endParaRPr lang="fr-FR" dirty="0">
              <a:solidFill>
                <a:srgbClr val="FF6500"/>
              </a:solidFill>
            </a:endParaRPr>
          </a:p>
        </p:txBody>
      </p:sp>
      <p:sp>
        <p:nvSpPr>
          <p:cNvPr id="8" name="Organigramme : Procédé 9">
            <a:extLst>
              <a:ext uri="{FF2B5EF4-FFF2-40B4-BE49-F238E27FC236}">
                <a16:creationId xmlns:a16="http://schemas.microsoft.com/office/drawing/2014/main" id="{468835AE-A05C-65B2-E8D0-DA5597D2C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6243082"/>
            <a:ext cx="9294800" cy="844550"/>
          </a:xfrm>
          <a:prstGeom prst="flowChartProcess">
            <a:avLst/>
          </a:prstGeom>
          <a:noFill/>
          <a:ln w="3175" algn="ctr">
            <a:solidFill>
              <a:srgbClr val="F07F1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" name="Image 10">
            <a:extLst>
              <a:ext uri="{FF2B5EF4-FFF2-40B4-BE49-F238E27FC236}">
                <a16:creationId xmlns:a16="http://schemas.microsoft.com/office/drawing/2014/main" id="{99EF8365-4EE3-4D4A-CDCD-9A7EDC65E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07" y="5950131"/>
            <a:ext cx="1237985" cy="128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1">
            <a:extLst>
              <a:ext uri="{FF2B5EF4-FFF2-40B4-BE49-F238E27FC236}">
                <a16:creationId xmlns:a16="http://schemas.microsoft.com/office/drawing/2014/main" id="{C06EA73B-CECE-7F84-6191-BF52D4048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14" y="6376695"/>
            <a:ext cx="2460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8CDC0B61-074E-2688-0B2F-26FBA8675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006" y="6368474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Image 81">
            <a:extLst>
              <a:ext uri="{FF2B5EF4-FFF2-40B4-BE49-F238E27FC236}">
                <a16:creationId xmlns:a16="http://schemas.microsoft.com/office/drawing/2014/main" id="{19A6726E-F4A3-F40A-339D-E60D3CD4C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89" y="6745872"/>
            <a:ext cx="279968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 2">
            <a:extLst>
              <a:ext uri="{FF2B5EF4-FFF2-40B4-BE49-F238E27FC236}">
                <a16:creationId xmlns:a16="http://schemas.microsoft.com/office/drawing/2014/main" id="{04FA5BD5-C7AB-8328-911C-8D6A9468D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032" y="13450042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D4D1B8A-CD42-30E1-CAF3-18748DB8A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920" y="6373932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14">
            <a:extLst>
              <a:ext uri="{FF2B5EF4-FFF2-40B4-BE49-F238E27FC236}">
                <a16:creationId xmlns:a16="http://schemas.microsoft.com/office/drawing/2014/main" id="{2A238964-3A8C-9F1A-A54E-D4A55DEC8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458" y="6721448"/>
            <a:ext cx="266115" cy="26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7ECAE04-9A42-C1A7-7D1B-B068FEFE2A0D}"/>
              </a:ext>
            </a:extLst>
          </p:cNvPr>
          <p:cNvSpPr/>
          <p:nvPr/>
        </p:nvSpPr>
        <p:spPr>
          <a:xfrm>
            <a:off x="1227253" y="6363983"/>
            <a:ext cx="1327054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issu de l’agriculture Biologique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F8B0325-A2F9-6551-6516-50B8EE3DA07C}"/>
              </a:ext>
            </a:extLst>
          </p:cNvPr>
          <p:cNvSpPr/>
          <p:nvPr/>
        </p:nvSpPr>
        <p:spPr>
          <a:xfrm>
            <a:off x="1240258" y="6819671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bovine française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690A46-4EF2-FD70-5452-8E75005D3308}"/>
              </a:ext>
            </a:extLst>
          </p:cNvPr>
          <p:cNvSpPr/>
          <p:nvPr/>
        </p:nvSpPr>
        <p:spPr>
          <a:xfrm>
            <a:off x="3251443" y="6412429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française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608E1E2-734E-C268-A296-044EA14E4F0A}"/>
              </a:ext>
            </a:extLst>
          </p:cNvPr>
          <p:cNvSpPr/>
          <p:nvPr/>
        </p:nvSpPr>
        <p:spPr>
          <a:xfrm>
            <a:off x="8422035" y="6744483"/>
            <a:ext cx="1589199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de la mer durable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CCBEA22-A3CD-2E80-3FAB-B50F0F301501}"/>
              </a:ext>
            </a:extLst>
          </p:cNvPr>
          <p:cNvSpPr/>
          <p:nvPr/>
        </p:nvSpPr>
        <p:spPr>
          <a:xfrm>
            <a:off x="8422035" y="6412429"/>
            <a:ext cx="912340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Plat végétarien</a:t>
            </a:r>
          </a:p>
        </p:txBody>
      </p:sp>
      <p:pic>
        <p:nvPicPr>
          <p:cNvPr id="26" name="Image 2">
            <a:extLst>
              <a:ext uri="{FF2B5EF4-FFF2-40B4-BE49-F238E27FC236}">
                <a16:creationId xmlns:a16="http://schemas.microsoft.com/office/drawing/2014/main" id="{75C21D27-77CB-86F7-3A09-A1EEAB981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755" y="6363983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61154C3-F667-44DB-E757-36C895AD6132}"/>
              </a:ext>
            </a:extLst>
          </p:cNvPr>
          <p:cNvSpPr/>
          <p:nvPr/>
        </p:nvSpPr>
        <p:spPr>
          <a:xfrm>
            <a:off x="6399529" y="6383637"/>
            <a:ext cx="1828231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Appellation d’Origine Protégée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CDEA4C6-EF8B-2847-EE83-AFC77E973A61}"/>
              </a:ext>
            </a:extLst>
          </p:cNvPr>
          <p:cNvSpPr txBox="1"/>
          <p:nvPr/>
        </p:nvSpPr>
        <p:spPr>
          <a:xfrm>
            <a:off x="496455" y="5646789"/>
            <a:ext cx="975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entrées de crudités sont préparées à partir de produits bruts qui sont lavés, triés, épluchés si nécessaire, et découpés à la cuisine Robert </a:t>
            </a:r>
            <a:r>
              <a:rPr lang="fr-FR" sz="800" i="1" dirty="0" err="1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Malfroy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sauces d’accompagnements ainsi que les vinaigrettes sont élaborées à la cuisine.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Nos pâtisseries servis en dessert sont réalisées par nos cuisiniers.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b="1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Au quotidien, les agents communaux cuisinent pour ravir les papilles des enfants et des plus grands.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70B3097-9A05-140E-58F6-EC78EE602E8A}"/>
              </a:ext>
            </a:extLst>
          </p:cNvPr>
          <p:cNvSpPr/>
          <p:nvPr/>
        </p:nvSpPr>
        <p:spPr>
          <a:xfrm>
            <a:off x="2451100" y="428625"/>
            <a:ext cx="221895" cy="279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graphicFrame>
        <p:nvGraphicFramePr>
          <p:cNvPr id="38" name="Tableau 37">
            <a:extLst>
              <a:ext uri="{FF2B5EF4-FFF2-40B4-BE49-F238E27FC236}">
                <a16:creationId xmlns:a16="http://schemas.microsoft.com/office/drawing/2014/main" id="{ED2F3AE5-4B13-7E7B-5782-A014EDCB6C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506928"/>
              </p:ext>
            </p:extLst>
          </p:nvPr>
        </p:nvGraphicFramePr>
        <p:xfrm>
          <a:off x="640930" y="1324301"/>
          <a:ext cx="9411540" cy="4421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8590">
                  <a:extLst>
                    <a:ext uri="{9D8B030D-6E8A-4147-A177-3AD203B41FA5}">
                      <a16:colId xmlns:a16="http://schemas.microsoft.com/office/drawing/2014/main" val="15026031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63410377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160180520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22113338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512541855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589064424"/>
                    </a:ext>
                  </a:extLst>
                </a:gridCol>
              </a:tblGrid>
              <a:tr h="728928">
                <a:tc>
                  <a:txBody>
                    <a:bodyPr/>
                    <a:lstStyle/>
                    <a:p>
                      <a:pPr algn="l"/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Lundi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Mardi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Mercredi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Jeudi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Vendredi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285328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Hors d’œuvre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Carottes râpées et vinaigrette à la moutarde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Pomelos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sucre blanc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Taboulé de semoule BIO aux raisins secs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lentilles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Macédoine mayonnaise BIO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betteraves BIO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Soupe de potiron au fromage fondu vache qui rit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iceberg et vinaigrette moutarde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Emincé de chou blanc et vinaigrette moutarde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499431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Plat protidique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Ravioli de légumes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Colin d'Alaska PMD pané aux 3 céréales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Boulettes de bœuf VF sauce olive </a:t>
                      </a:r>
                    </a:p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Dés de saumon PMD sauce tomate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Saucisses de Strasbourg</a:t>
                      </a:r>
                    </a:p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Saucisses végétales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Quenelle de carpe sauce curry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61181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Sa garniture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Petits pois mijotés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Polenta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Haricots beurre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Riz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33179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Produits laitiers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emmental râpé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Gouda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Camembert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Yaourt BIO nature </a:t>
                      </a:r>
                    </a:p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et sucre blanc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Fromage frais </a:t>
                      </a:r>
                      <a:r>
                        <a:rPr lang="fr-FR" sz="900" i="0" dirty="0" err="1">
                          <a:latin typeface="Century Gothic" panose="020B0502020202020204" pitchFamily="34" charset="0"/>
                        </a:rPr>
                        <a:t>Chanteneige</a:t>
                      </a:r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279546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Desserts au choix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Crème dessert saveur vanille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Fruit de saison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fruit de saison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Cake au chocolat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Smoothie de pommes et bananes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676152"/>
                  </a:ext>
                </a:extLst>
              </a:tr>
            </a:tbl>
          </a:graphicData>
        </a:graphic>
      </p:graphicFrame>
      <p:sp>
        <p:nvSpPr>
          <p:cNvPr id="40" name="ZoneTexte 39">
            <a:extLst>
              <a:ext uri="{FF2B5EF4-FFF2-40B4-BE49-F238E27FC236}">
                <a16:creationId xmlns:a16="http://schemas.microsoft.com/office/drawing/2014/main" id="{AB2FC909-79CA-90AD-BF1C-26494F5276EF}"/>
              </a:ext>
            </a:extLst>
          </p:cNvPr>
          <p:cNvSpPr txBox="1"/>
          <p:nvPr/>
        </p:nvSpPr>
        <p:spPr>
          <a:xfrm>
            <a:off x="476336" y="952526"/>
            <a:ext cx="534785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800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Du 2 Novembre au 6 Novembre 2026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fr-FR" sz="12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Image 11">
            <a:extLst>
              <a:ext uri="{FF2B5EF4-FFF2-40B4-BE49-F238E27FC236}">
                <a16:creationId xmlns:a16="http://schemas.microsoft.com/office/drawing/2014/main" id="{65BF6EE5-D82A-84C0-01B8-19C975B35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00" y="3109252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">
            <a:extLst>
              <a:ext uri="{FF2B5EF4-FFF2-40B4-BE49-F238E27FC236}">
                <a16:creationId xmlns:a16="http://schemas.microsoft.com/office/drawing/2014/main" id="{BCAFC972-85F5-73EC-BA87-DD9F52502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427" y="2877071"/>
            <a:ext cx="175997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 14">
            <a:extLst>
              <a:ext uri="{FF2B5EF4-FFF2-40B4-BE49-F238E27FC236}">
                <a16:creationId xmlns:a16="http://schemas.microsoft.com/office/drawing/2014/main" id="{66570FCB-C8A9-9DC8-D0C4-6196FAA0C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699" y="3147844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F86CE9E-A8B8-8B4A-A58E-0BD5D6726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807" y="1824350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11">
            <a:extLst>
              <a:ext uri="{FF2B5EF4-FFF2-40B4-BE49-F238E27FC236}">
                <a16:creationId xmlns:a16="http://schemas.microsoft.com/office/drawing/2014/main" id="{891739F7-7B74-C24E-DB54-10D10C436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606" y="474890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11">
            <a:extLst>
              <a:ext uri="{FF2B5EF4-FFF2-40B4-BE49-F238E27FC236}">
                <a16:creationId xmlns:a16="http://schemas.microsoft.com/office/drawing/2014/main" id="{BE324FA8-5389-0637-8716-6845B725E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300" y="4572903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 11">
            <a:extLst>
              <a:ext uri="{FF2B5EF4-FFF2-40B4-BE49-F238E27FC236}">
                <a16:creationId xmlns:a16="http://schemas.microsoft.com/office/drawing/2014/main" id="{8131E739-1A37-E8D4-21B3-970AD92DA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060" y="5301675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Image 11">
            <a:extLst>
              <a:ext uri="{FF2B5EF4-FFF2-40B4-BE49-F238E27FC236}">
                <a16:creationId xmlns:a16="http://schemas.microsoft.com/office/drawing/2014/main" id="{1A40B39B-9907-3A15-CC0A-DC6CA99E1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660" y="2173176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Image 11">
            <a:extLst>
              <a:ext uri="{FF2B5EF4-FFF2-40B4-BE49-F238E27FC236}">
                <a16:creationId xmlns:a16="http://schemas.microsoft.com/office/drawing/2014/main" id="{264BFEBE-E308-4334-E994-ED7876C33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570" y="2464718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Image 11">
            <a:extLst>
              <a:ext uri="{FF2B5EF4-FFF2-40B4-BE49-F238E27FC236}">
                <a16:creationId xmlns:a16="http://schemas.microsoft.com/office/drawing/2014/main" id="{AE2A65F8-8239-8773-1930-45E85E4CC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499" y="2127414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Image 11">
            <a:extLst>
              <a:ext uri="{FF2B5EF4-FFF2-40B4-BE49-F238E27FC236}">
                <a16:creationId xmlns:a16="http://schemas.microsoft.com/office/drawing/2014/main" id="{CC7EB111-7BE8-8C5F-4489-CD84CC5E8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699" y="241675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 11">
            <a:extLst>
              <a:ext uri="{FF2B5EF4-FFF2-40B4-BE49-F238E27FC236}">
                <a16:creationId xmlns:a16="http://schemas.microsoft.com/office/drawing/2014/main" id="{05A66BBE-4877-A10F-B594-6C267EC959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099" y="4560566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Image 11">
            <a:extLst>
              <a:ext uri="{FF2B5EF4-FFF2-40B4-BE49-F238E27FC236}">
                <a16:creationId xmlns:a16="http://schemas.microsoft.com/office/drawing/2014/main" id="{4D197341-E4F0-99B0-6233-B87BC8429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946" y="5400514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Image 11">
            <a:extLst>
              <a:ext uri="{FF2B5EF4-FFF2-40B4-BE49-F238E27FC236}">
                <a16:creationId xmlns:a16="http://schemas.microsoft.com/office/drawing/2014/main" id="{CD3FE988-1918-A314-30FB-84A1A010A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685" y="4472567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 11">
            <a:extLst>
              <a:ext uri="{FF2B5EF4-FFF2-40B4-BE49-F238E27FC236}">
                <a16:creationId xmlns:a16="http://schemas.microsoft.com/office/drawing/2014/main" id="{DB1288AD-06B0-5F20-C9E9-985DC3D39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0570" y="3824633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Image 11">
            <a:extLst>
              <a:ext uri="{FF2B5EF4-FFF2-40B4-BE49-F238E27FC236}">
                <a16:creationId xmlns:a16="http://schemas.microsoft.com/office/drawing/2014/main" id="{29F83A89-78D4-304D-03EC-D53B31730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382" y="4472566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Image 14">
            <a:extLst>
              <a:ext uri="{FF2B5EF4-FFF2-40B4-BE49-F238E27FC236}">
                <a16:creationId xmlns:a16="http://schemas.microsoft.com/office/drawing/2014/main" id="{098A16D2-70FF-84F0-4792-762839CAD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727" y="3041658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2010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FF98D-D34B-3319-29D2-F9B4751B9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BF946E2-90D9-778C-2D57-225468C15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1" t="23782" r="8871" b="13269"/>
          <a:stretch>
            <a:fillRect/>
          </a:stretch>
        </p:blipFill>
        <p:spPr bwMode="auto">
          <a:xfrm>
            <a:off x="8547100" y="276225"/>
            <a:ext cx="16748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2">
            <a:extLst>
              <a:ext uri="{FF2B5EF4-FFF2-40B4-BE49-F238E27FC236}">
                <a16:creationId xmlns:a16="http://schemas.microsoft.com/office/drawing/2014/main" id="{928609ED-B76D-B97E-83F1-9D9C4C77B7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2"/>
          <a:stretch>
            <a:fillRect/>
          </a:stretch>
        </p:blipFill>
        <p:spPr bwMode="auto">
          <a:xfrm>
            <a:off x="231775" y="17755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20D6A25-E0B7-6ABC-2145-D20CBFCEC34A}"/>
              </a:ext>
            </a:extLst>
          </p:cNvPr>
          <p:cNvSpPr txBox="1"/>
          <p:nvPr/>
        </p:nvSpPr>
        <p:spPr>
          <a:xfrm>
            <a:off x="2672995" y="327302"/>
            <a:ext cx="5652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FF65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Menus Grigny 2026 / 5 composantes SCOLAIRES</a:t>
            </a:r>
            <a:endParaRPr lang="fr-FR" dirty="0">
              <a:solidFill>
                <a:srgbClr val="FF6500"/>
              </a:solidFill>
            </a:endParaRPr>
          </a:p>
        </p:txBody>
      </p:sp>
      <p:sp>
        <p:nvSpPr>
          <p:cNvPr id="8" name="Organigramme : Procédé 9">
            <a:extLst>
              <a:ext uri="{FF2B5EF4-FFF2-40B4-BE49-F238E27FC236}">
                <a16:creationId xmlns:a16="http://schemas.microsoft.com/office/drawing/2014/main" id="{3DFFEF3D-C109-4205-A9C8-9BEEDEB68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6243082"/>
            <a:ext cx="9294800" cy="844550"/>
          </a:xfrm>
          <a:prstGeom prst="flowChartProcess">
            <a:avLst/>
          </a:prstGeom>
          <a:noFill/>
          <a:ln w="3175" algn="ctr">
            <a:solidFill>
              <a:srgbClr val="F07F1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" name="Image 10">
            <a:extLst>
              <a:ext uri="{FF2B5EF4-FFF2-40B4-BE49-F238E27FC236}">
                <a16:creationId xmlns:a16="http://schemas.microsoft.com/office/drawing/2014/main" id="{C60AA713-75BC-67EE-C2F6-20F073BBA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07" y="5950131"/>
            <a:ext cx="1237985" cy="128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1">
            <a:extLst>
              <a:ext uri="{FF2B5EF4-FFF2-40B4-BE49-F238E27FC236}">
                <a16:creationId xmlns:a16="http://schemas.microsoft.com/office/drawing/2014/main" id="{DA86DBCE-A565-9FB9-927A-941D8C078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14" y="6376695"/>
            <a:ext cx="2460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4762A903-66E3-1563-12F1-FF09E6F645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006" y="6368474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Image 81">
            <a:extLst>
              <a:ext uri="{FF2B5EF4-FFF2-40B4-BE49-F238E27FC236}">
                <a16:creationId xmlns:a16="http://schemas.microsoft.com/office/drawing/2014/main" id="{07872655-6937-6F5A-2BCA-1C233EAC4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89" y="6745872"/>
            <a:ext cx="279968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 2">
            <a:extLst>
              <a:ext uri="{FF2B5EF4-FFF2-40B4-BE49-F238E27FC236}">
                <a16:creationId xmlns:a16="http://schemas.microsoft.com/office/drawing/2014/main" id="{016D5371-7848-A182-6FC2-59D81DF63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032" y="13450042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8EB1848-67E2-66CF-0027-41C38F292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920" y="6373932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14">
            <a:extLst>
              <a:ext uri="{FF2B5EF4-FFF2-40B4-BE49-F238E27FC236}">
                <a16:creationId xmlns:a16="http://schemas.microsoft.com/office/drawing/2014/main" id="{FE8BF3C1-632B-867F-39FF-13F911293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458" y="6721448"/>
            <a:ext cx="266115" cy="26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7280B43-6EE0-6C55-65A7-9718DD2D268E}"/>
              </a:ext>
            </a:extLst>
          </p:cNvPr>
          <p:cNvSpPr/>
          <p:nvPr/>
        </p:nvSpPr>
        <p:spPr>
          <a:xfrm>
            <a:off x="1227253" y="6363983"/>
            <a:ext cx="1327054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issu de l’agriculture Biologique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065E50-0055-0AC8-42FA-FFA7CC14BFD2}"/>
              </a:ext>
            </a:extLst>
          </p:cNvPr>
          <p:cNvSpPr/>
          <p:nvPr/>
        </p:nvSpPr>
        <p:spPr>
          <a:xfrm>
            <a:off x="1240258" y="6819671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bovine française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E0D81FC-A30E-38BB-A0DD-3739DCF619B3}"/>
              </a:ext>
            </a:extLst>
          </p:cNvPr>
          <p:cNvSpPr/>
          <p:nvPr/>
        </p:nvSpPr>
        <p:spPr>
          <a:xfrm>
            <a:off x="3251443" y="6412429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française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42EB57-5202-1364-24C8-8FE3D5C55ADA}"/>
              </a:ext>
            </a:extLst>
          </p:cNvPr>
          <p:cNvSpPr/>
          <p:nvPr/>
        </p:nvSpPr>
        <p:spPr>
          <a:xfrm>
            <a:off x="8422035" y="6744483"/>
            <a:ext cx="1589199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de la mer durable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8A0BC97-9A1E-194D-6558-95F678A89BD6}"/>
              </a:ext>
            </a:extLst>
          </p:cNvPr>
          <p:cNvSpPr/>
          <p:nvPr/>
        </p:nvSpPr>
        <p:spPr>
          <a:xfrm>
            <a:off x="8422035" y="6412429"/>
            <a:ext cx="912340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Plat végétarien</a:t>
            </a:r>
          </a:p>
        </p:txBody>
      </p:sp>
      <p:pic>
        <p:nvPicPr>
          <p:cNvPr id="26" name="Image 2">
            <a:extLst>
              <a:ext uri="{FF2B5EF4-FFF2-40B4-BE49-F238E27FC236}">
                <a16:creationId xmlns:a16="http://schemas.microsoft.com/office/drawing/2014/main" id="{DB13F3F7-62CD-7225-522E-32135C4B7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755" y="6363983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1D7BB9AA-B39A-5AC8-CAC0-34399928B92C}"/>
              </a:ext>
            </a:extLst>
          </p:cNvPr>
          <p:cNvSpPr/>
          <p:nvPr/>
        </p:nvSpPr>
        <p:spPr>
          <a:xfrm>
            <a:off x="6399529" y="6383637"/>
            <a:ext cx="1828231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Appellation d’Origine Protégée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DEF5370A-291E-513D-0234-A3444FEB3DD1}"/>
              </a:ext>
            </a:extLst>
          </p:cNvPr>
          <p:cNvSpPr txBox="1"/>
          <p:nvPr/>
        </p:nvSpPr>
        <p:spPr>
          <a:xfrm>
            <a:off x="496455" y="5646789"/>
            <a:ext cx="975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entrées de crudités sont préparées à partir de produits bruts qui sont lavés, triés, épluchés si nécessaire, et découpés à la cuisine Robert </a:t>
            </a:r>
            <a:r>
              <a:rPr lang="fr-FR" sz="800" i="1" dirty="0" err="1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Malfroy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sauces d’accompagnements ainsi que les vinaigrettes sont élaborées à la cuisine.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Nos pâtisseries servis en dessert sont réalisées par nos cuisiniers.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b="1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Au quotidien, les agents communaux cuisinent pour ravir les papilles des enfants et des plus grands.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F097F9E-C499-4DE2-C295-39354532054C}"/>
              </a:ext>
            </a:extLst>
          </p:cNvPr>
          <p:cNvSpPr/>
          <p:nvPr/>
        </p:nvSpPr>
        <p:spPr>
          <a:xfrm>
            <a:off x="2451100" y="428625"/>
            <a:ext cx="221895" cy="279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graphicFrame>
        <p:nvGraphicFramePr>
          <p:cNvPr id="38" name="Tableau 37">
            <a:extLst>
              <a:ext uri="{FF2B5EF4-FFF2-40B4-BE49-F238E27FC236}">
                <a16:creationId xmlns:a16="http://schemas.microsoft.com/office/drawing/2014/main" id="{F982A506-3FA5-CDF2-06B1-A1D920EFD1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978230"/>
              </p:ext>
            </p:extLst>
          </p:nvPr>
        </p:nvGraphicFramePr>
        <p:xfrm>
          <a:off x="640930" y="1324301"/>
          <a:ext cx="9411540" cy="4421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8590">
                  <a:extLst>
                    <a:ext uri="{9D8B030D-6E8A-4147-A177-3AD203B41FA5}">
                      <a16:colId xmlns:a16="http://schemas.microsoft.com/office/drawing/2014/main" val="15026031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63410377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160180520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22113338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512541855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589064424"/>
                    </a:ext>
                  </a:extLst>
                </a:gridCol>
              </a:tblGrid>
              <a:tr h="728928">
                <a:tc>
                  <a:txBody>
                    <a:bodyPr/>
                    <a:lstStyle/>
                    <a:p>
                      <a:pPr algn="l"/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Lundi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Mardi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Mercredi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Jeudi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Vendredi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285328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Hors d’œuvre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Radis roses et beurre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Emincé de chou rouge vinaigrette à la moutarde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Tartinable de haricots rouges aux épices façon mexicaines fumées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Tartinable de haricots blancs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Mortadelle de porc </a:t>
                      </a:r>
                    </a:p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Terrine de légumes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Chou chinois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Emincé d'endives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vinaigrette moutarde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499431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Plat protidique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Sauté de porc VF sauce moutarde </a:t>
                      </a:r>
                      <a:endParaRPr lang="fr-FR" sz="900" i="1" dirty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Semoule sauce légumes tajine et pois chiches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Cordon bleu de volaille </a:t>
                      </a:r>
                      <a:endParaRPr lang="fr-FR" sz="900" i="1" dirty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Nuggets de poisson PMD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i="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Merlu PMD sauce bretonne (crème, champignons, poireaux)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Coquillettes BIO sauce butternut cheddar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61181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Sa garniture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Semoule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Epinards BIO hachés à la béchamel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Férié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Brocolis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i="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33179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Produits laitiers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Fromage frais Saint </a:t>
                      </a:r>
                      <a:r>
                        <a:rPr lang="fr-FR" sz="900" dirty="0" err="1">
                          <a:latin typeface="Century Gothic" panose="020B0502020202020204" pitchFamily="34" charset="0"/>
                        </a:rPr>
                        <a:t>Môret</a:t>
                      </a:r>
                      <a:r>
                        <a:rPr lang="fr-FR" sz="900" dirty="0">
                          <a:latin typeface="Century Gothic" panose="020B0502020202020204" pitchFamily="34" charset="0"/>
                        </a:rPr>
                        <a:t>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Petit fromage frais nature au lait entier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sucre blanc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i="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Brie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Saint Nectaire AOP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279546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Desserts au choix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Ile flottante et sa crème anglaise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Fruit de saison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i="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Fruit de saison BIO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Crème dessert citron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676152"/>
                  </a:ext>
                </a:extLst>
              </a:tr>
            </a:tbl>
          </a:graphicData>
        </a:graphic>
      </p:graphicFrame>
      <p:sp>
        <p:nvSpPr>
          <p:cNvPr id="40" name="ZoneTexte 39">
            <a:extLst>
              <a:ext uri="{FF2B5EF4-FFF2-40B4-BE49-F238E27FC236}">
                <a16:creationId xmlns:a16="http://schemas.microsoft.com/office/drawing/2014/main" id="{6627C4D3-24AE-13D9-126B-8447793D5F47}"/>
              </a:ext>
            </a:extLst>
          </p:cNvPr>
          <p:cNvSpPr txBox="1"/>
          <p:nvPr/>
        </p:nvSpPr>
        <p:spPr>
          <a:xfrm>
            <a:off x="476336" y="952526"/>
            <a:ext cx="534785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800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Du 9 Novembre au 13 Novembre 2026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fr-FR" sz="12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Image 11">
            <a:extLst>
              <a:ext uri="{FF2B5EF4-FFF2-40B4-BE49-F238E27FC236}">
                <a16:creationId xmlns:a16="http://schemas.microsoft.com/office/drawing/2014/main" id="{51EE5AD4-5D8F-C1BB-AABC-BA544AE1D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968" y="3809848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 2">
            <a:extLst>
              <a:ext uri="{FF2B5EF4-FFF2-40B4-BE49-F238E27FC236}">
                <a16:creationId xmlns:a16="http://schemas.microsoft.com/office/drawing/2014/main" id="{5D18E841-9FC7-4ECB-68DE-3BAF55111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910" y="4562432"/>
            <a:ext cx="18078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7AEEF55-190D-D5FB-C847-F74002237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385" y="1916061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">
            <a:extLst>
              <a:ext uri="{FF2B5EF4-FFF2-40B4-BE49-F238E27FC236}">
                <a16:creationId xmlns:a16="http://schemas.microsoft.com/office/drawing/2014/main" id="{18495BB3-3648-C607-F6F7-0AB6E1B00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682" y="2902481"/>
            <a:ext cx="175997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 14">
            <a:extLst>
              <a:ext uri="{FF2B5EF4-FFF2-40B4-BE49-F238E27FC236}">
                <a16:creationId xmlns:a16="http://schemas.microsoft.com/office/drawing/2014/main" id="{217A7A0C-F0EC-6DFB-8625-85797D55B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376" y="2971239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11">
            <a:extLst>
              <a:ext uri="{FF2B5EF4-FFF2-40B4-BE49-F238E27FC236}">
                <a16:creationId xmlns:a16="http://schemas.microsoft.com/office/drawing/2014/main" id="{7A1FE91C-41EA-D431-3946-B565E08CB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700" y="4474435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11">
            <a:extLst>
              <a:ext uri="{FF2B5EF4-FFF2-40B4-BE49-F238E27FC236}">
                <a16:creationId xmlns:a16="http://schemas.microsoft.com/office/drawing/2014/main" id="{854EBC2B-9443-6D5A-2921-3BF022FDC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300" y="3756349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D68AB04-7836-FC22-9E18-FCEA28DED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93" y="529812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00C83DCC-0643-283C-53DA-A8CFC58F1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244" y="3844347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FD16CDC-DAD0-A5B3-8023-287C58A09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644" y="4562433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AA695AA-759E-8883-9878-0F2C48E1D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844" y="5267764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3AE78D4-8C9B-DD17-5F14-D24BB68B4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900" y="3027229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Image 14">
            <a:extLst>
              <a:ext uri="{FF2B5EF4-FFF2-40B4-BE49-F238E27FC236}">
                <a16:creationId xmlns:a16="http://schemas.microsoft.com/office/drawing/2014/main" id="{0096B561-AC34-82FB-C7C9-266A0EAC0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363" y="3363134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0807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5A8C3-8BCD-3D90-2A35-1BD9BE802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9FD9BE3-1906-DA2C-B7D4-B8EA747CE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1" t="23782" r="8871" b="13269"/>
          <a:stretch>
            <a:fillRect/>
          </a:stretch>
        </p:blipFill>
        <p:spPr bwMode="auto">
          <a:xfrm>
            <a:off x="8547100" y="276225"/>
            <a:ext cx="16748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2">
            <a:extLst>
              <a:ext uri="{FF2B5EF4-FFF2-40B4-BE49-F238E27FC236}">
                <a16:creationId xmlns:a16="http://schemas.microsoft.com/office/drawing/2014/main" id="{B57AF9D3-0479-5BCB-368F-32D116D7B2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2"/>
          <a:stretch>
            <a:fillRect/>
          </a:stretch>
        </p:blipFill>
        <p:spPr bwMode="auto">
          <a:xfrm>
            <a:off x="231775" y="17755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0A6DD0B-C3B8-9FED-E1F8-38BB8F3FCD91}"/>
              </a:ext>
            </a:extLst>
          </p:cNvPr>
          <p:cNvSpPr txBox="1"/>
          <p:nvPr/>
        </p:nvSpPr>
        <p:spPr>
          <a:xfrm>
            <a:off x="2672995" y="327302"/>
            <a:ext cx="5652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FF65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Menus Grigny 2026 / 5 composantes SCOLAIRES</a:t>
            </a:r>
            <a:endParaRPr lang="fr-FR" dirty="0">
              <a:solidFill>
                <a:srgbClr val="FF6500"/>
              </a:solidFill>
            </a:endParaRPr>
          </a:p>
        </p:txBody>
      </p:sp>
      <p:sp>
        <p:nvSpPr>
          <p:cNvPr id="8" name="Organigramme : Procédé 9">
            <a:extLst>
              <a:ext uri="{FF2B5EF4-FFF2-40B4-BE49-F238E27FC236}">
                <a16:creationId xmlns:a16="http://schemas.microsoft.com/office/drawing/2014/main" id="{DAC69C38-CDCA-08BB-0312-B7B9A4722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6243082"/>
            <a:ext cx="9294800" cy="844550"/>
          </a:xfrm>
          <a:prstGeom prst="flowChartProcess">
            <a:avLst/>
          </a:prstGeom>
          <a:noFill/>
          <a:ln w="3175" algn="ctr">
            <a:solidFill>
              <a:srgbClr val="F07F1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" name="Image 10">
            <a:extLst>
              <a:ext uri="{FF2B5EF4-FFF2-40B4-BE49-F238E27FC236}">
                <a16:creationId xmlns:a16="http://schemas.microsoft.com/office/drawing/2014/main" id="{AF9FBB58-D33F-41BE-85C7-A02A6731E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07" y="5950131"/>
            <a:ext cx="1237985" cy="128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1">
            <a:extLst>
              <a:ext uri="{FF2B5EF4-FFF2-40B4-BE49-F238E27FC236}">
                <a16:creationId xmlns:a16="http://schemas.microsoft.com/office/drawing/2014/main" id="{63437A03-2448-1403-9438-D028C3B77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14" y="6376695"/>
            <a:ext cx="2460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1D99F918-D929-772A-857D-2A5316513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006" y="6368474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Image 81">
            <a:extLst>
              <a:ext uri="{FF2B5EF4-FFF2-40B4-BE49-F238E27FC236}">
                <a16:creationId xmlns:a16="http://schemas.microsoft.com/office/drawing/2014/main" id="{90BDB129-7B58-820B-7875-C825E631B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89" y="6745872"/>
            <a:ext cx="279968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 2">
            <a:extLst>
              <a:ext uri="{FF2B5EF4-FFF2-40B4-BE49-F238E27FC236}">
                <a16:creationId xmlns:a16="http://schemas.microsoft.com/office/drawing/2014/main" id="{8A5EBD3A-7C71-54A7-ADEC-B032EA301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032" y="13450042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4E2CA76-A756-86AD-FB4D-D83CA0FBC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920" y="6373932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14">
            <a:extLst>
              <a:ext uri="{FF2B5EF4-FFF2-40B4-BE49-F238E27FC236}">
                <a16:creationId xmlns:a16="http://schemas.microsoft.com/office/drawing/2014/main" id="{6F7C20FD-7BB8-44C3-3A41-A03A90A98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458" y="6721448"/>
            <a:ext cx="266115" cy="26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DFDF18C-C586-BF9E-D695-A89AC9F0F68E}"/>
              </a:ext>
            </a:extLst>
          </p:cNvPr>
          <p:cNvSpPr/>
          <p:nvPr/>
        </p:nvSpPr>
        <p:spPr>
          <a:xfrm>
            <a:off x="1227253" y="6363983"/>
            <a:ext cx="1327054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issu de l’agriculture Biologique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13A8FD-4434-D1F7-CF89-28E9F5D6DFA3}"/>
              </a:ext>
            </a:extLst>
          </p:cNvPr>
          <p:cNvSpPr/>
          <p:nvPr/>
        </p:nvSpPr>
        <p:spPr>
          <a:xfrm>
            <a:off x="1240258" y="6819671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bovine française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A0F657A-4EDF-0C75-017B-359A60D4549B}"/>
              </a:ext>
            </a:extLst>
          </p:cNvPr>
          <p:cNvSpPr/>
          <p:nvPr/>
        </p:nvSpPr>
        <p:spPr>
          <a:xfrm>
            <a:off x="3251443" y="6412429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française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730BBF0-FDDE-A437-39A1-78086108D59C}"/>
              </a:ext>
            </a:extLst>
          </p:cNvPr>
          <p:cNvSpPr/>
          <p:nvPr/>
        </p:nvSpPr>
        <p:spPr>
          <a:xfrm>
            <a:off x="8422035" y="6744483"/>
            <a:ext cx="1589199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de la mer durable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EDEDC91-D87B-DF5C-D5CF-8592CD0CEE37}"/>
              </a:ext>
            </a:extLst>
          </p:cNvPr>
          <p:cNvSpPr/>
          <p:nvPr/>
        </p:nvSpPr>
        <p:spPr>
          <a:xfrm>
            <a:off x="8422035" y="6412429"/>
            <a:ext cx="912340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Plat végétarien</a:t>
            </a:r>
          </a:p>
        </p:txBody>
      </p:sp>
      <p:pic>
        <p:nvPicPr>
          <p:cNvPr id="26" name="Image 2">
            <a:extLst>
              <a:ext uri="{FF2B5EF4-FFF2-40B4-BE49-F238E27FC236}">
                <a16:creationId xmlns:a16="http://schemas.microsoft.com/office/drawing/2014/main" id="{63845DA7-EA12-410B-716D-9FC6D53E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755" y="6363983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B7C62C00-BFA4-851D-340E-9F6D491BAB33}"/>
              </a:ext>
            </a:extLst>
          </p:cNvPr>
          <p:cNvSpPr/>
          <p:nvPr/>
        </p:nvSpPr>
        <p:spPr>
          <a:xfrm>
            <a:off x="6399529" y="6383637"/>
            <a:ext cx="1828231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Appellation d’Origine Protégée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88137C1-DB7F-8FD9-F111-79C7F297A7B2}"/>
              </a:ext>
            </a:extLst>
          </p:cNvPr>
          <p:cNvSpPr txBox="1"/>
          <p:nvPr/>
        </p:nvSpPr>
        <p:spPr>
          <a:xfrm>
            <a:off x="496455" y="5646789"/>
            <a:ext cx="975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entrées de crudités sont préparées à partir de produits bruts qui sont lavés, triés, épluchés si nécessaire, et découpés à la cuisine Robert </a:t>
            </a:r>
            <a:r>
              <a:rPr lang="fr-FR" sz="800" i="1" dirty="0" err="1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Malfroy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sauces d’accompagnements ainsi que les vinaigrettes sont élaborées à la cuisine.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Nos pâtisseries servis en dessert sont réalisées par nos cuisiniers.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b="1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Au quotidien, les agents communaux cuisinent pour ravir les papilles des enfants et des plus grands.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36B05AF-2A8C-77E5-24CD-527B091621D2}"/>
              </a:ext>
            </a:extLst>
          </p:cNvPr>
          <p:cNvSpPr/>
          <p:nvPr/>
        </p:nvSpPr>
        <p:spPr>
          <a:xfrm>
            <a:off x="2451100" y="428625"/>
            <a:ext cx="221895" cy="279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graphicFrame>
        <p:nvGraphicFramePr>
          <p:cNvPr id="38" name="Tableau 37">
            <a:extLst>
              <a:ext uri="{FF2B5EF4-FFF2-40B4-BE49-F238E27FC236}">
                <a16:creationId xmlns:a16="http://schemas.microsoft.com/office/drawing/2014/main" id="{FDC29D74-1BD3-3B54-7E05-4DE280FADD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91026"/>
              </p:ext>
            </p:extLst>
          </p:nvPr>
        </p:nvGraphicFramePr>
        <p:xfrm>
          <a:off x="640930" y="1324301"/>
          <a:ext cx="9411540" cy="44701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8590">
                  <a:extLst>
                    <a:ext uri="{9D8B030D-6E8A-4147-A177-3AD203B41FA5}">
                      <a16:colId xmlns:a16="http://schemas.microsoft.com/office/drawing/2014/main" val="15026031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63410377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160180520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22113338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512541855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589064424"/>
                    </a:ext>
                  </a:extLst>
                </a:gridCol>
              </a:tblGrid>
              <a:tr h="728928">
                <a:tc>
                  <a:txBody>
                    <a:bodyPr/>
                    <a:lstStyle/>
                    <a:p>
                      <a:pPr algn="l"/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Lundi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Mardi </a:t>
                      </a:r>
                      <a:r>
                        <a:rPr lang="fr-FR" sz="9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** Découvrir : Betteraves crumble au noix et vinaigrette framboise ** </a:t>
                      </a:r>
                      <a:endParaRPr lang="fr-FR" sz="14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Mercredi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Jeudi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Vendredi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285328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Hors d’œuvre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Rillettes de thon PMD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Rillettes de saumon PMD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Pain de mie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Betteraves, croquants de noix à la crème de chèvre et miel et vinaigrette framboise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verte fraîche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Carottes râpées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vinaigrette moutarde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Soupe de légumes variés et pommes de terre fraîches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Céleri râpé BIO et sauce cocktail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Emincé de chou blanc BIO et vinaigrette moutarde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499431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Plat protidique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Sauté de bœuf sauce au paprika et persil </a:t>
                      </a:r>
                    </a:p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Dés de colin d'Alaska PMD sauce béchamel aux épices douces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Boulettes sarrasin lentilles légumes sauce teriyaki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Wings de poulet VF </a:t>
                      </a:r>
                    </a:p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Pané à l'emmental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Jambon blanc de porc </a:t>
                      </a:r>
                    </a:p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Samoussa de légumes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Filet de colin d'Alaska PMD pané frais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61181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Sa garniture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Petits pois mijotés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Riz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Pommes de terre quartier avec peau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Lentilles mijotées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Chou fleur BIO béchamel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33179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Produits laitiers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Edam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Coulommiers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Fromage frais Petit Moulé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(emmental râpé BIO à mettre dans la soupe)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Yaourt nature LCL et sucre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279546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Desserts au choix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Fruit de saison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Crème dessert chocolat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Purée de pomme fraiche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Fruit de saison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Gâteau tutti frutti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676152"/>
                  </a:ext>
                </a:extLst>
              </a:tr>
            </a:tbl>
          </a:graphicData>
        </a:graphic>
      </p:graphicFrame>
      <p:sp>
        <p:nvSpPr>
          <p:cNvPr id="40" name="ZoneTexte 39">
            <a:extLst>
              <a:ext uri="{FF2B5EF4-FFF2-40B4-BE49-F238E27FC236}">
                <a16:creationId xmlns:a16="http://schemas.microsoft.com/office/drawing/2014/main" id="{1FAD040A-F6E3-D346-AEBB-DA7231A1A580}"/>
              </a:ext>
            </a:extLst>
          </p:cNvPr>
          <p:cNvSpPr txBox="1"/>
          <p:nvPr/>
        </p:nvSpPr>
        <p:spPr>
          <a:xfrm>
            <a:off x="476336" y="952526"/>
            <a:ext cx="534785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800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Du 16 Novembre au 20 Novembre 2026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fr-FR" sz="12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Image 11">
            <a:extLst>
              <a:ext uri="{FF2B5EF4-FFF2-40B4-BE49-F238E27FC236}">
                <a16:creationId xmlns:a16="http://schemas.microsoft.com/office/drawing/2014/main" id="{78DDF33A-2BDA-D91F-FF70-395F530A4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695" y="459973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2C1B65F-D7C5-3695-6FB4-E6D94FD8E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0" y="1875428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">
            <a:extLst>
              <a:ext uri="{FF2B5EF4-FFF2-40B4-BE49-F238E27FC236}">
                <a16:creationId xmlns:a16="http://schemas.microsoft.com/office/drawing/2014/main" id="{D5783A10-7D41-54AF-576D-D5D289FBE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455" y="3019425"/>
            <a:ext cx="175997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 14">
            <a:extLst>
              <a:ext uri="{FF2B5EF4-FFF2-40B4-BE49-F238E27FC236}">
                <a16:creationId xmlns:a16="http://schemas.microsoft.com/office/drawing/2014/main" id="{07E0E27A-6E25-9F6D-9828-1D89E6989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0" y="3157228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14">
            <a:extLst>
              <a:ext uri="{FF2B5EF4-FFF2-40B4-BE49-F238E27FC236}">
                <a16:creationId xmlns:a16="http://schemas.microsoft.com/office/drawing/2014/main" id="{39A14497-537A-19FD-C6B7-5E53744E6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1313" y="3254035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11">
            <a:extLst>
              <a:ext uri="{FF2B5EF4-FFF2-40B4-BE49-F238E27FC236}">
                <a16:creationId xmlns:a16="http://schemas.microsoft.com/office/drawing/2014/main" id="{5004F380-7585-2FD3-6BBF-D74F5B20C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297" y="5332067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A9FDA39-2F9C-090E-DF98-ABF7F2A50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700" y="3869892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81726C7-9189-0C1E-F51C-BC2BA1735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5380" y="4582344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496BB2B0-FD21-B520-0D01-643E2B8D1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900" y="3869891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7B8C673-F567-3552-4992-4CE240897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725" y="4582343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BA7EE03D-F054-89C6-1D0C-7F1BEF434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100" y="5312516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71FF66B5-04BE-B81C-A39B-8CE5BBAA2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00" y="3809852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55101DFB-3C70-5EF1-9C07-6FF79260F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612" y="2046192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A297BEEC-63A2-908D-2106-9EB9975FF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900" y="2354355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E8337D9B-20E4-BF0B-082B-4DD12C663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453" y="5256273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67D25D19-C6E3-0F86-27CB-48435431F5B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61500" y="4727220"/>
            <a:ext cx="186504" cy="1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789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94793-697C-F3FC-D998-399E6531F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7D95920-C8D0-8980-E1ED-CF58A59CF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1" t="23782" r="8871" b="13269"/>
          <a:stretch>
            <a:fillRect/>
          </a:stretch>
        </p:blipFill>
        <p:spPr bwMode="auto">
          <a:xfrm>
            <a:off x="8547100" y="276225"/>
            <a:ext cx="16748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2">
            <a:extLst>
              <a:ext uri="{FF2B5EF4-FFF2-40B4-BE49-F238E27FC236}">
                <a16:creationId xmlns:a16="http://schemas.microsoft.com/office/drawing/2014/main" id="{23C29AB6-354F-6BDE-08E4-70200C7474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2"/>
          <a:stretch>
            <a:fillRect/>
          </a:stretch>
        </p:blipFill>
        <p:spPr bwMode="auto">
          <a:xfrm>
            <a:off x="231775" y="17755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24D81CB-65C4-5422-3E1D-177ED6B58261}"/>
              </a:ext>
            </a:extLst>
          </p:cNvPr>
          <p:cNvSpPr txBox="1"/>
          <p:nvPr/>
        </p:nvSpPr>
        <p:spPr>
          <a:xfrm>
            <a:off x="2672995" y="327302"/>
            <a:ext cx="5652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FF65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Menus Grigny 2026 / 5 composantes SCOLAIRES</a:t>
            </a:r>
            <a:endParaRPr lang="fr-FR" dirty="0">
              <a:solidFill>
                <a:srgbClr val="FF6500"/>
              </a:solidFill>
            </a:endParaRPr>
          </a:p>
        </p:txBody>
      </p:sp>
      <p:sp>
        <p:nvSpPr>
          <p:cNvPr id="8" name="Organigramme : Procédé 9">
            <a:extLst>
              <a:ext uri="{FF2B5EF4-FFF2-40B4-BE49-F238E27FC236}">
                <a16:creationId xmlns:a16="http://schemas.microsoft.com/office/drawing/2014/main" id="{A5DF97B8-3527-D10E-C166-3526A84A1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6243082"/>
            <a:ext cx="9294800" cy="844550"/>
          </a:xfrm>
          <a:prstGeom prst="flowChartProcess">
            <a:avLst/>
          </a:prstGeom>
          <a:noFill/>
          <a:ln w="3175" algn="ctr">
            <a:solidFill>
              <a:srgbClr val="F07F1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" name="Image 10">
            <a:extLst>
              <a:ext uri="{FF2B5EF4-FFF2-40B4-BE49-F238E27FC236}">
                <a16:creationId xmlns:a16="http://schemas.microsoft.com/office/drawing/2014/main" id="{19E56298-30E1-4B7D-0368-1E7F46519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07" y="5950131"/>
            <a:ext cx="1237985" cy="128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1">
            <a:extLst>
              <a:ext uri="{FF2B5EF4-FFF2-40B4-BE49-F238E27FC236}">
                <a16:creationId xmlns:a16="http://schemas.microsoft.com/office/drawing/2014/main" id="{A9DDA7C9-673F-EC34-17C0-3881F400E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14" y="6376695"/>
            <a:ext cx="2460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A6404CFC-B65E-D402-97D6-1C3BCCA9B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006" y="6368474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Image 81">
            <a:extLst>
              <a:ext uri="{FF2B5EF4-FFF2-40B4-BE49-F238E27FC236}">
                <a16:creationId xmlns:a16="http://schemas.microsoft.com/office/drawing/2014/main" id="{16BF41C6-7F3C-E232-CA25-E73E2ED55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89" y="6745872"/>
            <a:ext cx="279968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 2">
            <a:extLst>
              <a:ext uri="{FF2B5EF4-FFF2-40B4-BE49-F238E27FC236}">
                <a16:creationId xmlns:a16="http://schemas.microsoft.com/office/drawing/2014/main" id="{BB63491A-3218-E99E-2717-2E7E8070F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032" y="13450042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565F7D9-10B7-0D04-57B2-A12E3ACD4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920" y="6373932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14">
            <a:extLst>
              <a:ext uri="{FF2B5EF4-FFF2-40B4-BE49-F238E27FC236}">
                <a16:creationId xmlns:a16="http://schemas.microsoft.com/office/drawing/2014/main" id="{502E9367-E8E6-BBFE-06C6-A928CBD33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458" y="6721448"/>
            <a:ext cx="266115" cy="26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77FF653-9483-FF12-63D4-3DFC83CD9922}"/>
              </a:ext>
            </a:extLst>
          </p:cNvPr>
          <p:cNvSpPr/>
          <p:nvPr/>
        </p:nvSpPr>
        <p:spPr>
          <a:xfrm>
            <a:off x="1227253" y="6363983"/>
            <a:ext cx="1327054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issu de l’agriculture Biologique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6A8F4E-DA5A-7CF2-22B2-F2C7FA3C7891}"/>
              </a:ext>
            </a:extLst>
          </p:cNvPr>
          <p:cNvSpPr/>
          <p:nvPr/>
        </p:nvSpPr>
        <p:spPr>
          <a:xfrm>
            <a:off x="1240258" y="6819671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bovine française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8549467-3D99-09A5-A506-73E34B7A87A9}"/>
              </a:ext>
            </a:extLst>
          </p:cNvPr>
          <p:cNvSpPr/>
          <p:nvPr/>
        </p:nvSpPr>
        <p:spPr>
          <a:xfrm>
            <a:off x="3251443" y="6412429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française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6775EB-5140-38D9-24F7-8D6B8CD05D4E}"/>
              </a:ext>
            </a:extLst>
          </p:cNvPr>
          <p:cNvSpPr/>
          <p:nvPr/>
        </p:nvSpPr>
        <p:spPr>
          <a:xfrm>
            <a:off x="8422035" y="6744483"/>
            <a:ext cx="1589199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de la mer durable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B09A44-BBFB-BCED-587A-21405BECA6B1}"/>
              </a:ext>
            </a:extLst>
          </p:cNvPr>
          <p:cNvSpPr/>
          <p:nvPr/>
        </p:nvSpPr>
        <p:spPr>
          <a:xfrm>
            <a:off x="8422035" y="6412429"/>
            <a:ext cx="912340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Plat végétarien</a:t>
            </a:r>
          </a:p>
        </p:txBody>
      </p:sp>
      <p:pic>
        <p:nvPicPr>
          <p:cNvPr id="26" name="Image 2">
            <a:extLst>
              <a:ext uri="{FF2B5EF4-FFF2-40B4-BE49-F238E27FC236}">
                <a16:creationId xmlns:a16="http://schemas.microsoft.com/office/drawing/2014/main" id="{D5CAC60F-347D-A8BD-E1D6-8BB78820C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755" y="6363983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C723A50B-C128-A877-A57C-5FDA8791AFE4}"/>
              </a:ext>
            </a:extLst>
          </p:cNvPr>
          <p:cNvSpPr/>
          <p:nvPr/>
        </p:nvSpPr>
        <p:spPr>
          <a:xfrm>
            <a:off x="6399529" y="6383637"/>
            <a:ext cx="1828231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Appellation d’Origine Protégée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7FEE44F-0337-398F-0971-CEA31FC93AEF}"/>
              </a:ext>
            </a:extLst>
          </p:cNvPr>
          <p:cNvSpPr txBox="1"/>
          <p:nvPr/>
        </p:nvSpPr>
        <p:spPr>
          <a:xfrm>
            <a:off x="496455" y="5646789"/>
            <a:ext cx="975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entrées de crudités sont préparées à partir de produits bruts qui sont lavés, triés, épluchés si nécessaire, et découpés à la cuisine Robert </a:t>
            </a:r>
            <a:r>
              <a:rPr lang="fr-FR" sz="800" i="1" dirty="0" err="1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Malfroy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sauces d’accompagnements ainsi que les vinaigrettes sont élaborées à la cuisine.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Nos pâtisseries servis en dessert sont réalisées par nos cuisiniers.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b="1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Au quotidien, les agents communaux cuisinent pour ravir les papilles des enfants et des plus grands.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CC6080-2494-DD64-1956-31B334BEF688}"/>
              </a:ext>
            </a:extLst>
          </p:cNvPr>
          <p:cNvSpPr/>
          <p:nvPr/>
        </p:nvSpPr>
        <p:spPr>
          <a:xfrm>
            <a:off x="2451100" y="428625"/>
            <a:ext cx="221895" cy="279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graphicFrame>
        <p:nvGraphicFramePr>
          <p:cNvPr id="38" name="Tableau 37">
            <a:extLst>
              <a:ext uri="{FF2B5EF4-FFF2-40B4-BE49-F238E27FC236}">
                <a16:creationId xmlns:a16="http://schemas.microsoft.com/office/drawing/2014/main" id="{D09E79A7-E800-3D12-B62D-AD42737325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978437"/>
              </p:ext>
            </p:extLst>
          </p:nvPr>
        </p:nvGraphicFramePr>
        <p:xfrm>
          <a:off x="640930" y="1324301"/>
          <a:ext cx="9411540" cy="44549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8590">
                  <a:extLst>
                    <a:ext uri="{9D8B030D-6E8A-4147-A177-3AD203B41FA5}">
                      <a16:colId xmlns:a16="http://schemas.microsoft.com/office/drawing/2014/main" val="15026031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63410377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160180520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22113338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512541855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589064424"/>
                    </a:ext>
                  </a:extLst>
                </a:gridCol>
              </a:tblGrid>
              <a:tr h="728928">
                <a:tc>
                  <a:txBody>
                    <a:bodyPr/>
                    <a:lstStyle/>
                    <a:p>
                      <a:pPr algn="l"/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Lundi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Mardi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Mercredi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Jeudi </a:t>
                      </a:r>
                    </a:p>
                    <a:p>
                      <a:pPr algn="ctr"/>
                      <a:r>
                        <a:rPr lang="fr-FR" sz="10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** Découvrir : Amuse-bouche crème de marron **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Vendredi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285328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Hors d’œuvre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Taboulé de semoule BIO aux raisins secs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boulgour BIO tomate BIO et poivrons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Emincé de chou rouge vinaigrette à la moutarde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Radis en rondelles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vinaigrette moutarde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riz BIO composée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blé BIO aux petits légumes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Endive BIO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vinaigrette moutarde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Emincé de chou blanc BIO et vinaigrette moutarde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iceberg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noix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vinaigrette au miel et moutarde à l'ancienne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499431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Plat protidique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Merlu PMD sauce champignon crémée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Aiguillettes de poulet VF sauce tomate </a:t>
                      </a:r>
                    </a:p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Boulettes de blé sauce tomate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Beignet de poisson PMD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Nuggets de pois chiches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Saucisse de Strasbourg de porc </a:t>
                      </a:r>
                    </a:p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Dés de saumon PMD à l'oseille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61181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Sa garniture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Petits pois mijotés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Pâtes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Brocolis BIO en persillade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Carottes BIO fraîche à la crème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Purée de pommes de terre fraiches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33179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Produits laitiers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Emmental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Camembert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 err="1">
                          <a:latin typeface="Century Gothic" panose="020B0502020202020204" pitchFamily="34" charset="0"/>
                        </a:rPr>
                        <a:t>Montcadi</a:t>
                      </a:r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 croûte noire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Fromage blanc nature </a:t>
                      </a:r>
                    </a:p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AB : Crème de marron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Fromage fondu vache qui rit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279546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Desserts au choix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Fruit de saison BIO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Crème aux œufs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Ile flottante et sa crème anglaise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Tarte au flan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Fruit de saison BIO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676152"/>
                  </a:ext>
                </a:extLst>
              </a:tr>
            </a:tbl>
          </a:graphicData>
        </a:graphic>
      </p:graphicFrame>
      <p:sp>
        <p:nvSpPr>
          <p:cNvPr id="40" name="ZoneTexte 39">
            <a:extLst>
              <a:ext uri="{FF2B5EF4-FFF2-40B4-BE49-F238E27FC236}">
                <a16:creationId xmlns:a16="http://schemas.microsoft.com/office/drawing/2014/main" id="{CEAB005C-D40D-6F17-9528-2CA0D164684F}"/>
              </a:ext>
            </a:extLst>
          </p:cNvPr>
          <p:cNvSpPr txBox="1"/>
          <p:nvPr/>
        </p:nvSpPr>
        <p:spPr>
          <a:xfrm>
            <a:off x="476336" y="952526"/>
            <a:ext cx="534785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800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Du 23 Novembre au 27 Novembre 2026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fr-FR" sz="12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Image 11">
            <a:extLst>
              <a:ext uri="{FF2B5EF4-FFF2-40B4-BE49-F238E27FC236}">
                <a16:creationId xmlns:a16="http://schemas.microsoft.com/office/drawing/2014/main" id="{E7D166B9-E492-4BF0-6E62-2541AEBB2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00" y="2174824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7C916D6-CD86-6982-6AFD-592D179BE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090" y="1916061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">
            <a:extLst>
              <a:ext uri="{FF2B5EF4-FFF2-40B4-BE49-F238E27FC236}">
                <a16:creationId xmlns:a16="http://schemas.microsoft.com/office/drawing/2014/main" id="{F554FA6B-A912-285D-5BFA-03F7A00A4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300" y="2933255"/>
            <a:ext cx="175997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 14">
            <a:extLst>
              <a:ext uri="{FF2B5EF4-FFF2-40B4-BE49-F238E27FC236}">
                <a16:creationId xmlns:a16="http://schemas.microsoft.com/office/drawing/2014/main" id="{0473078A-300C-C767-CB15-F9CBC7B88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700" y="3051613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11">
            <a:extLst>
              <a:ext uri="{FF2B5EF4-FFF2-40B4-BE49-F238E27FC236}">
                <a16:creationId xmlns:a16="http://schemas.microsoft.com/office/drawing/2014/main" id="{3473608B-21BF-3021-FE67-4D168619E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00" y="2440689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11">
            <a:extLst>
              <a:ext uri="{FF2B5EF4-FFF2-40B4-BE49-F238E27FC236}">
                <a16:creationId xmlns:a16="http://schemas.microsoft.com/office/drawing/2014/main" id="{E8BC3B97-2E1A-E59E-54D2-47AFD26C9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647" y="459973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1CAAFC3-EEC3-59C9-ABD8-DDAFA4E79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700" y="5322343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3BEB868A-4B1F-2AFD-64D4-1DD1E0AFA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970" y="459973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764B033-D92B-ABED-F2D2-0D3CEAD2C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902" y="3880666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6540D98-CE09-7FC4-F8E2-8470E3D05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677" y="2154547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8358A4AD-EF89-30FC-B7EE-7E1B11940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277" y="2440689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1DDBB53B-549F-3EE3-0633-95D458222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499" y="3839649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4DF7C78D-F6A4-D138-B64F-BCA4D42F0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700" y="3792667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987EED60-D137-F3B5-4622-286D45931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444" y="2086825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E2A0038B-FEE9-E88D-5244-54704697E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065" y="2382487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718B59DB-220F-495C-7EBB-063024B0E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900" y="4511731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DC02708A-8F62-DDE9-8F5D-94CCC7A0E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900" y="3792667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3FBA616C-8596-13C0-9572-0561ABDDA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2426" y="5322876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Image 14">
            <a:extLst>
              <a:ext uri="{FF2B5EF4-FFF2-40B4-BE49-F238E27FC236}">
                <a16:creationId xmlns:a16="http://schemas.microsoft.com/office/drawing/2014/main" id="{F1167FB9-18CA-60EE-C5DC-4C1DAB8C6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756" y="3313438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Image 14">
            <a:extLst>
              <a:ext uri="{FF2B5EF4-FFF2-40B4-BE49-F238E27FC236}">
                <a16:creationId xmlns:a16="http://schemas.microsoft.com/office/drawing/2014/main" id="{E397E0FD-52CB-C80D-DA1D-B6B4A2CB8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7700" y="3379670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0902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E2F45-DD7A-76DA-3D71-A478C40B5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CB11BE6-8583-F342-90A1-842DAE7E9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1" t="23782" r="8871" b="13269"/>
          <a:stretch>
            <a:fillRect/>
          </a:stretch>
        </p:blipFill>
        <p:spPr bwMode="auto">
          <a:xfrm>
            <a:off x="8547100" y="276225"/>
            <a:ext cx="16748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2">
            <a:extLst>
              <a:ext uri="{FF2B5EF4-FFF2-40B4-BE49-F238E27FC236}">
                <a16:creationId xmlns:a16="http://schemas.microsoft.com/office/drawing/2014/main" id="{09B81243-593E-9B30-D47F-DA7323A90B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2"/>
          <a:stretch>
            <a:fillRect/>
          </a:stretch>
        </p:blipFill>
        <p:spPr bwMode="auto">
          <a:xfrm>
            <a:off x="231775" y="17755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66B76E0-F1D9-75EB-E0DC-41D3C1D67258}"/>
              </a:ext>
            </a:extLst>
          </p:cNvPr>
          <p:cNvSpPr txBox="1"/>
          <p:nvPr/>
        </p:nvSpPr>
        <p:spPr>
          <a:xfrm>
            <a:off x="2672995" y="327302"/>
            <a:ext cx="5652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FF65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Menus Grigny 2026 / 5 composantes SCOLAIRES</a:t>
            </a:r>
            <a:endParaRPr lang="fr-FR" dirty="0">
              <a:solidFill>
                <a:srgbClr val="FF6500"/>
              </a:solidFill>
            </a:endParaRPr>
          </a:p>
        </p:txBody>
      </p:sp>
      <p:sp>
        <p:nvSpPr>
          <p:cNvPr id="8" name="Organigramme : Procédé 9">
            <a:extLst>
              <a:ext uri="{FF2B5EF4-FFF2-40B4-BE49-F238E27FC236}">
                <a16:creationId xmlns:a16="http://schemas.microsoft.com/office/drawing/2014/main" id="{C087294C-EF41-1AD0-0C3A-5BD2E012D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6243082"/>
            <a:ext cx="9294800" cy="844550"/>
          </a:xfrm>
          <a:prstGeom prst="flowChartProcess">
            <a:avLst/>
          </a:prstGeom>
          <a:noFill/>
          <a:ln w="3175" algn="ctr">
            <a:solidFill>
              <a:srgbClr val="F07F1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" name="Image 10">
            <a:extLst>
              <a:ext uri="{FF2B5EF4-FFF2-40B4-BE49-F238E27FC236}">
                <a16:creationId xmlns:a16="http://schemas.microsoft.com/office/drawing/2014/main" id="{A7808F30-8B69-2C11-D61E-2C0E0B1D5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07" y="5950131"/>
            <a:ext cx="1237985" cy="128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1">
            <a:extLst>
              <a:ext uri="{FF2B5EF4-FFF2-40B4-BE49-F238E27FC236}">
                <a16:creationId xmlns:a16="http://schemas.microsoft.com/office/drawing/2014/main" id="{8BB41044-BC49-8781-E7FB-8654745B7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14" y="6376695"/>
            <a:ext cx="2460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D794E39C-403F-E691-F3C7-67CCAEA83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006" y="6368474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Image 81">
            <a:extLst>
              <a:ext uri="{FF2B5EF4-FFF2-40B4-BE49-F238E27FC236}">
                <a16:creationId xmlns:a16="http://schemas.microsoft.com/office/drawing/2014/main" id="{6C240F18-B5A5-8381-54E1-62E0ED06F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89" y="6745872"/>
            <a:ext cx="279968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 2">
            <a:extLst>
              <a:ext uri="{FF2B5EF4-FFF2-40B4-BE49-F238E27FC236}">
                <a16:creationId xmlns:a16="http://schemas.microsoft.com/office/drawing/2014/main" id="{F53B46B6-83AA-7B7F-2812-16FFEF2F7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032" y="13450042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D09F1ED-59BC-ED9B-1D30-8146743C9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920" y="6373932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14">
            <a:extLst>
              <a:ext uri="{FF2B5EF4-FFF2-40B4-BE49-F238E27FC236}">
                <a16:creationId xmlns:a16="http://schemas.microsoft.com/office/drawing/2014/main" id="{B406CF8E-B545-6D87-F057-D61E91E63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458" y="6721448"/>
            <a:ext cx="266115" cy="26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B51D706-55DB-FDED-C4C8-93034078BBF9}"/>
              </a:ext>
            </a:extLst>
          </p:cNvPr>
          <p:cNvSpPr/>
          <p:nvPr/>
        </p:nvSpPr>
        <p:spPr>
          <a:xfrm>
            <a:off x="1227253" y="6363983"/>
            <a:ext cx="1327054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issu de l’agriculture Biologique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C9E72BB-3CEA-3F54-4E1A-42D904619E64}"/>
              </a:ext>
            </a:extLst>
          </p:cNvPr>
          <p:cNvSpPr/>
          <p:nvPr/>
        </p:nvSpPr>
        <p:spPr>
          <a:xfrm>
            <a:off x="1240258" y="6819671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bovine française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911501F-28E7-5104-8F89-713C52C9D277}"/>
              </a:ext>
            </a:extLst>
          </p:cNvPr>
          <p:cNvSpPr/>
          <p:nvPr/>
        </p:nvSpPr>
        <p:spPr>
          <a:xfrm>
            <a:off x="3251443" y="6412429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française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35A67A7-9B19-B0D4-B225-21BF63F8110A}"/>
              </a:ext>
            </a:extLst>
          </p:cNvPr>
          <p:cNvSpPr/>
          <p:nvPr/>
        </p:nvSpPr>
        <p:spPr>
          <a:xfrm>
            <a:off x="8422035" y="6744483"/>
            <a:ext cx="1589199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de la mer durable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95BB68A-147E-5FEF-6059-1B77D2329A7B}"/>
              </a:ext>
            </a:extLst>
          </p:cNvPr>
          <p:cNvSpPr/>
          <p:nvPr/>
        </p:nvSpPr>
        <p:spPr>
          <a:xfrm>
            <a:off x="8422035" y="6412429"/>
            <a:ext cx="912340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Plat végétarien</a:t>
            </a:r>
          </a:p>
        </p:txBody>
      </p:sp>
      <p:pic>
        <p:nvPicPr>
          <p:cNvPr id="26" name="Image 2">
            <a:extLst>
              <a:ext uri="{FF2B5EF4-FFF2-40B4-BE49-F238E27FC236}">
                <a16:creationId xmlns:a16="http://schemas.microsoft.com/office/drawing/2014/main" id="{4F961AC1-C108-AAC7-4A0F-8625A6D31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755" y="6363983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367C2424-1439-49C3-0E12-9C885C14D049}"/>
              </a:ext>
            </a:extLst>
          </p:cNvPr>
          <p:cNvSpPr/>
          <p:nvPr/>
        </p:nvSpPr>
        <p:spPr>
          <a:xfrm>
            <a:off x="6399529" y="6383637"/>
            <a:ext cx="1828231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Appellation d’Origine Protégée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2215C27-4B76-BF23-DFB0-0E8B9251A342}"/>
              </a:ext>
            </a:extLst>
          </p:cNvPr>
          <p:cNvSpPr txBox="1"/>
          <p:nvPr/>
        </p:nvSpPr>
        <p:spPr>
          <a:xfrm>
            <a:off x="496455" y="5646789"/>
            <a:ext cx="975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entrées de crudités sont préparées à partir de produits bruts qui sont lavés, triés, épluchés si nécessaire, et découpés à la cuisine Robert </a:t>
            </a:r>
            <a:r>
              <a:rPr lang="fr-FR" sz="800" i="1" dirty="0" err="1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Malfroy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sauces d’accompagnements ainsi que les vinaigrettes sont élaborées à la cuisine.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Nos pâtisseries servis en dessert sont réalisées par nos cuisiniers.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b="1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Au quotidien, les agents communaux cuisinent pour ravir les papilles des enfants et des plus grands.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42A79B3-849D-BAF8-97BC-7301AB9EC26F}"/>
              </a:ext>
            </a:extLst>
          </p:cNvPr>
          <p:cNvSpPr/>
          <p:nvPr/>
        </p:nvSpPr>
        <p:spPr>
          <a:xfrm>
            <a:off x="2451100" y="428625"/>
            <a:ext cx="221895" cy="279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graphicFrame>
        <p:nvGraphicFramePr>
          <p:cNvPr id="38" name="Tableau 37">
            <a:extLst>
              <a:ext uri="{FF2B5EF4-FFF2-40B4-BE49-F238E27FC236}">
                <a16:creationId xmlns:a16="http://schemas.microsoft.com/office/drawing/2014/main" id="{355B5C62-887B-B2D8-959D-5D8C2141BB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267245"/>
              </p:ext>
            </p:extLst>
          </p:nvPr>
        </p:nvGraphicFramePr>
        <p:xfrm>
          <a:off x="640930" y="1324301"/>
          <a:ext cx="9411540" cy="4421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8590">
                  <a:extLst>
                    <a:ext uri="{9D8B030D-6E8A-4147-A177-3AD203B41FA5}">
                      <a16:colId xmlns:a16="http://schemas.microsoft.com/office/drawing/2014/main" val="15026031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63410377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160180520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22113338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512541855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589064424"/>
                    </a:ext>
                  </a:extLst>
                </a:gridCol>
              </a:tblGrid>
              <a:tr h="728928">
                <a:tc>
                  <a:txBody>
                    <a:bodyPr/>
                    <a:lstStyle/>
                    <a:p>
                      <a:pPr algn="l"/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Lundi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Mardi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Mercredi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Jeudi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Vendredi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285328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Hors d’œuvre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Chou chinois et vinaigrette moutarde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Pomelos et sucre blanc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pommes de terre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pois chiche vinaigrette à la moutarde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coleslaw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Endives et vinaigrette moutarde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Potage paysan (navet, carotte, céleri, pdt)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verte fraîche BIO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vinaigrette moutarde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Céleri BIO rémoulade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499431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Plat protidique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Semoule BIO aux légumes et pois chiches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Colombo de dinde VF </a:t>
                      </a:r>
                    </a:p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Colin d'Alaska PMD sauce curry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Macaroni BIO semi complet sauce égrené végétal tomate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Echine demi-sel</a:t>
                      </a:r>
                    </a:p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Pané moelleux au gouda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Beignets de calamar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61181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Sa garniture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(Semoule BIO)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Chou fleur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i="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Lentilles mijotées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Epinards BIO hachés à la béchamel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33179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Produits laitiers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Fromage Carré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Fromage fondu Picon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Petit fromage frais nature et sucre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Pont l'Evêque AOP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Yaourt BIO nature et sucre blanc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279546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Desserts au choix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Crème dessert saveur vanille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Fruit de saison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Beignet aux pommes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Purée de pomme fraiche BIO parfumée à la vanille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Chou chocolat noisette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676152"/>
                  </a:ext>
                </a:extLst>
              </a:tr>
            </a:tbl>
          </a:graphicData>
        </a:graphic>
      </p:graphicFrame>
      <p:sp>
        <p:nvSpPr>
          <p:cNvPr id="40" name="ZoneTexte 39">
            <a:extLst>
              <a:ext uri="{FF2B5EF4-FFF2-40B4-BE49-F238E27FC236}">
                <a16:creationId xmlns:a16="http://schemas.microsoft.com/office/drawing/2014/main" id="{A7FA2577-577F-0F19-CEF0-C09E9708E629}"/>
              </a:ext>
            </a:extLst>
          </p:cNvPr>
          <p:cNvSpPr txBox="1"/>
          <p:nvPr/>
        </p:nvSpPr>
        <p:spPr>
          <a:xfrm>
            <a:off x="476336" y="952526"/>
            <a:ext cx="534785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800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Du 30 Novembre au 4 Décembre 2026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fr-FR" sz="12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Image 11">
            <a:extLst>
              <a:ext uri="{FF2B5EF4-FFF2-40B4-BE49-F238E27FC236}">
                <a16:creationId xmlns:a16="http://schemas.microsoft.com/office/drawing/2014/main" id="{701652FC-EF33-0CA1-8BD6-262DFEE91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700" y="2942682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 2">
            <a:extLst>
              <a:ext uri="{FF2B5EF4-FFF2-40B4-BE49-F238E27FC236}">
                <a16:creationId xmlns:a16="http://schemas.microsoft.com/office/drawing/2014/main" id="{7A9FD8E1-B895-DB4A-0F6C-63346D163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900" y="4543425"/>
            <a:ext cx="18078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8F6F4E4-8A4F-2D41-5B59-87F129C13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692" y="1916061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">
            <a:extLst>
              <a:ext uri="{FF2B5EF4-FFF2-40B4-BE49-F238E27FC236}">
                <a16:creationId xmlns:a16="http://schemas.microsoft.com/office/drawing/2014/main" id="{ACE643D4-F1CF-EF48-FDAF-7DDBF8723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973" y="2952123"/>
            <a:ext cx="175997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 14">
            <a:extLst>
              <a:ext uri="{FF2B5EF4-FFF2-40B4-BE49-F238E27FC236}">
                <a16:creationId xmlns:a16="http://schemas.microsoft.com/office/drawing/2014/main" id="{341C0FD2-7E57-093F-0B75-D1E9D7E72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96" y="3139638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11">
            <a:extLst>
              <a:ext uri="{FF2B5EF4-FFF2-40B4-BE49-F238E27FC236}">
                <a16:creationId xmlns:a16="http://schemas.microsoft.com/office/drawing/2014/main" id="{CBCD2FAB-46C3-B1B2-5469-0809970A1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240" y="381409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BF793D5-1AF9-452A-9E93-B9C472B7C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840" y="4543424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0960C4B-E5B6-6063-A0FF-049C58485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493" y="5284904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C858B9C-2E00-FD24-9D93-3BAA56CCF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096" y="3841568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D235BEDA-8696-62A0-A412-0A4146589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650" y="296318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5B34E3AC-4E84-BD36-5C3A-8959AE90D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583" y="3814089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7FD3DCF6-2E87-104C-5DFF-C12897D11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290" y="5114914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8092AD8C-A941-F8D4-E943-51745EAD7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3875" y="4455425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289718B9-211A-B1DD-12D0-033E69D7B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239" y="3757675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7BED1A2E-C6AA-88A0-3296-961857DD8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239" y="2196945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69991D98-5CCC-7F13-568A-B71A9470F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439" y="2496892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2421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68229-4371-82FD-FAE1-7131DD2D5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B3083CF-D68C-0443-65A0-FFF806FD5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1" t="23782" r="8871" b="13269"/>
          <a:stretch>
            <a:fillRect/>
          </a:stretch>
        </p:blipFill>
        <p:spPr bwMode="auto">
          <a:xfrm>
            <a:off x="8547100" y="276225"/>
            <a:ext cx="16748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2">
            <a:extLst>
              <a:ext uri="{FF2B5EF4-FFF2-40B4-BE49-F238E27FC236}">
                <a16:creationId xmlns:a16="http://schemas.microsoft.com/office/drawing/2014/main" id="{9DD499F8-0A03-083F-09B4-2FC47EDF0E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2"/>
          <a:stretch>
            <a:fillRect/>
          </a:stretch>
        </p:blipFill>
        <p:spPr bwMode="auto">
          <a:xfrm>
            <a:off x="231775" y="17755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DFCB171-2584-AC42-AACA-C06C69BAB37D}"/>
              </a:ext>
            </a:extLst>
          </p:cNvPr>
          <p:cNvSpPr txBox="1"/>
          <p:nvPr/>
        </p:nvSpPr>
        <p:spPr>
          <a:xfrm>
            <a:off x="2672995" y="327302"/>
            <a:ext cx="5652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FF65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Menus Grigny 2026 / 5 composantes SCOLAIRES</a:t>
            </a:r>
            <a:endParaRPr lang="fr-FR" dirty="0">
              <a:solidFill>
                <a:srgbClr val="FF6500"/>
              </a:solidFill>
            </a:endParaRPr>
          </a:p>
        </p:txBody>
      </p:sp>
      <p:sp>
        <p:nvSpPr>
          <p:cNvPr id="8" name="Organigramme : Procédé 9">
            <a:extLst>
              <a:ext uri="{FF2B5EF4-FFF2-40B4-BE49-F238E27FC236}">
                <a16:creationId xmlns:a16="http://schemas.microsoft.com/office/drawing/2014/main" id="{A6EE2484-5F1E-AB6B-833C-44CCDE599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6243082"/>
            <a:ext cx="9294800" cy="844550"/>
          </a:xfrm>
          <a:prstGeom prst="flowChartProcess">
            <a:avLst/>
          </a:prstGeom>
          <a:noFill/>
          <a:ln w="3175" algn="ctr">
            <a:solidFill>
              <a:srgbClr val="F07F1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" name="Image 10">
            <a:extLst>
              <a:ext uri="{FF2B5EF4-FFF2-40B4-BE49-F238E27FC236}">
                <a16:creationId xmlns:a16="http://schemas.microsoft.com/office/drawing/2014/main" id="{A85F2AFC-7428-1942-1D0C-6F1904633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07" y="5950131"/>
            <a:ext cx="1237985" cy="128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1">
            <a:extLst>
              <a:ext uri="{FF2B5EF4-FFF2-40B4-BE49-F238E27FC236}">
                <a16:creationId xmlns:a16="http://schemas.microsoft.com/office/drawing/2014/main" id="{47C0DDF4-41E5-C390-20B3-B20B2A420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14" y="6376695"/>
            <a:ext cx="2460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5C49B782-9619-2849-1342-CB35B9164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006" y="6368474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Image 81">
            <a:extLst>
              <a:ext uri="{FF2B5EF4-FFF2-40B4-BE49-F238E27FC236}">
                <a16:creationId xmlns:a16="http://schemas.microsoft.com/office/drawing/2014/main" id="{A2D35FB7-232D-419B-4C6D-C968DC7C6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89" y="6745872"/>
            <a:ext cx="279968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 2">
            <a:extLst>
              <a:ext uri="{FF2B5EF4-FFF2-40B4-BE49-F238E27FC236}">
                <a16:creationId xmlns:a16="http://schemas.microsoft.com/office/drawing/2014/main" id="{9DC9B264-B8DF-9EDD-459A-2E7544C08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032" y="13450042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6151CA3-F5B4-729A-E9F2-A18B24145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920" y="6373932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14">
            <a:extLst>
              <a:ext uri="{FF2B5EF4-FFF2-40B4-BE49-F238E27FC236}">
                <a16:creationId xmlns:a16="http://schemas.microsoft.com/office/drawing/2014/main" id="{AE31EC6C-64D3-EA76-C8EA-E447FF3D4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458" y="6721448"/>
            <a:ext cx="266115" cy="26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D015E79-E3C1-FF6D-20B3-68006E4BC0AC}"/>
              </a:ext>
            </a:extLst>
          </p:cNvPr>
          <p:cNvSpPr/>
          <p:nvPr/>
        </p:nvSpPr>
        <p:spPr>
          <a:xfrm>
            <a:off x="1227253" y="6363983"/>
            <a:ext cx="1327054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issu de l’agriculture Biologique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42BF1E2-917B-EEB1-B898-2426FCFB6098}"/>
              </a:ext>
            </a:extLst>
          </p:cNvPr>
          <p:cNvSpPr/>
          <p:nvPr/>
        </p:nvSpPr>
        <p:spPr>
          <a:xfrm>
            <a:off x="1240258" y="6819671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bovine française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B1A8E7E-7320-3CD6-7F69-0E6750B241A0}"/>
              </a:ext>
            </a:extLst>
          </p:cNvPr>
          <p:cNvSpPr/>
          <p:nvPr/>
        </p:nvSpPr>
        <p:spPr>
          <a:xfrm>
            <a:off x="3251443" y="6412429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française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0A3FCD9-2F35-2831-C338-598962F77299}"/>
              </a:ext>
            </a:extLst>
          </p:cNvPr>
          <p:cNvSpPr/>
          <p:nvPr/>
        </p:nvSpPr>
        <p:spPr>
          <a:xfrm>
            <a:off x="8422035" y="6744483"/>
            <a:ext cx="1589199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de la mer durable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68E1FA-A0C4-2C3D-4454-16E35AD24A90}"/>
              </a:ext>
            </a:extLst>
          </p:cNvPr>
          <p:cNvSpPr/>
          <p:nvPr/>
        </p:nvSpPr>
        <p:spPr>
          <a:xfrm>
            <a:off x="8422035" y="6412429"/>
            <a:ext cx="912340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Plat végétarien</a:t>
            </a:r>
          </a:p>
        </p:txBody>
      </p:sp>
      <p:pic>
        <p:nvPicPr>
          <p:cNvPr id="26" name="Image 2">
            <a:extLst>
              <a:ext uri="{FF2B5EF4-FFF2-40B4-BE49-F238E27FC236}">
                <a16:creationId xmlns:a16="http://schemas.microsoft.com/office/drawing/2014/main" id="{338413B4-A022-0E2D-C398-93E5A62AF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755" y="6363983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29ADBD56-9159-A799-CC36-3D906F1B1B20}"/>
              </a:ext>
            </a:extLst>
          </p:cNvPr>
          <p:cNvSpPr/>
          <p:nvPr/>
        </p:nvSpPr>
        <p:spPr>
          <a:xfrm>
            <a:off x="6399529" y="6383637"/>
            <a:ext cx="1828231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Appellation d’Origine Protégée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5AA1445-5EA5-F3BC-89BF-487FF27B26EF}"/>
              </a:ext>
            </a:extLst>
          </p:cNvPr>
          <p:cNvSpPr txBox="1"/>
          <p:nvPr/>
        </p:nvSpPr>
        <p:spPr>
          <a:xfrm>
            <a:off x="496455" y="5646789"/>
            <a:ext cx="975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entrées de crudités sont préparées à partir de produits bruts qui sont lavés, triés, épluchés si nécessaire, et découpés à la cuisine Robert </a:t>
            </a:r>
            <a:r>
              <a:rPr lang="fr-FR" sz="800" i="1" dirty="0" err="1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Malfroy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sauces d’accompagnements ainsi que les vinaigrettes sont élaborées à la cuisine.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Nos pâtisseries servis en dessert sont réalisées par nos cuisiniers.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b="1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Au quotidien, les agents communaux cuisinent pour ravir les papilles des enfants et des plus grands.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6733940-B63C-1D20-08D1-9A73D73A6C74}"/>
              </a:ext>
            </a:extLst>
          </p:cNvPr>
          <p:cNvSpPr/>
          <p:nvPr/>
        </p:nvSpPr>
        <p:spPr>
          <a:xfrm>
            <a:off x="2451100" y="428625"/>
            <a:ext cx="221895" cy="279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graphicFrame>
        <p:nvGraphicFramePr>
          <p:cNvPr id="38" name="Tableau 37">
            <a:extLst>
              <a:ext uri="{FF2B5EF4-FFF2-40B4-BE49-F238E27FC236}">
                <a16:creationId xmlns:a16="http://schemas.microsoft.com/office/drawing/2014/main" id="{65337DAA-5DD5-82CD-B7A9-CBA332E82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736042"/>
              </p:ext>
            </p:extLst>
          </p:nvPr>
        </p:nvGraphicFramePr>
        <p:xfrm>
          <a:off x="640930" y="1324301"/>
          <a:ext cx="9411540" cy="43735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8590">
                  <a:extLst>
                    <a:ext uri="{9D8B030D-6E8A-4147-A177-3AD203B41FA5}">
                      <a16:colId xmlns:a16="http://schemas.microsoft.com/office/drawing/2014/main" val="15026031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63410377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160180520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22113338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512541855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589064424"/>
                    </a:ext>
                  </a:extLst>
                </a:gridCol>
              </a:tblGrid>
              <a:tr h="728928">
                <a:tc>
                  <a:txBody>
                    <a:bodyPr/>
                    <a:lstStyle/>
                    <a:p>
                      <a:pPr algn="l"/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Lundi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Mardi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Mercredi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Jeudi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Vendredi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285328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Hors d’œuvre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blé BIO aux petits légumes BIO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Taboulé de semoule BIO aux raisins secs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Radis en rondelles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vinaigrette moutarde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Emincé de chou blanc et vinaigrette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Soupe de carottes (carotte et pommes de terre fraîches)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boulgour BIO tomate BIO et poivrons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lentilles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iceberg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oignons frits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vinaigrette aux herbes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499431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Plat protidique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Sauté de bœuf sauce caramel </a:t>
                      </a:r>
                    </a:p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Finger de blé aux trois graines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Colin d'Alaska PMD sauce butternut champignon crémée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Emince de dinde VF sauce marengo </a:t>
                      </a:r>
                    </a:p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Colin d'Alaska PMD sauce tomate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Omelette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Emincé de volaille kebab </a:t>
                      </a:r>
                    </a:p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Merlu PMD sauce citron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61181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Sa garniture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Brocolis BIO aux oignons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Riz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Pommes de terre vapeurs fraiches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Haricots verts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Coquillettes BIO blé semi-complet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33179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Produits laitiers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Emmental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Brie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Fromage fondu </a:t>
                      </a:r>
                      <a:r>
                        <a:rPr lang="fr-FR" sz="900" i="0" dirty="0" err="1">
                          <a:latin typeface="Century Gothic" panose="020B0502020202020204" pitchFamily="34" charset="0"/>
                        </a:rPr>
                        <a:t>kiri</a:t>
                      </a:r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Fromage blanc nature et crème passion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Fromage frais Saint </a:t>
                      </a:r>
                      <a:r>
                        <a:rPr lang="fr-FR" sz="900" i="0" dirty="0" err="1">
                          <a:latin typeface="Century Gothic" panose="020B0502020202020204" pitchFamily="34" charset="0"/>
                        </a:rPr>
                        <a:t>Môret</a:t>
                      </a:r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279546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Desserts au choix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Fruit de saison BIO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Ile flottante et sa crème anglaise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Gâteau au fromage blanc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Banane BIO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Smoothie pomme BIO mandarine et miel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676152"/>
                  </a:ext>
                </a:extLst>
              </a:tr>
            </a:tbl>
          </a:graphicData>
        </a:graphic>
      </p:graphicFrame>
      <p:sp>
        <p:nvSpPr>
          <p:cNvPr id="40" name="ZoneTexte 39">
            <a:extLst>
              <a:ext uri="{FF2B5EF4-FFF2-40B4-BE49-F238E27FC236}">
                <a16:creationId xmlns:a16="http://schemas.microsoft.com/office/drawing/2014/main" id="{FBB829CB-2DD3-0456-6284-6E064A3B07A1}"/>
              </a:ext>
            </a:extLst>
          </p:cNvPr>
          <p:cNvSpPr txBox="1"/>
          <p:nvPr/>
        </p:nvSpPr>
        <p:spPr>
          <a:xfrm>
            <a:off x="476336" y="952526"/>
            <a:ext cx="534785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800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Du 7 Décembre au 11 Décembre 2026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fr-FR" sz="12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Image 11">
            <a:extLst>
              <a:ext uri="{FF2B5EF4-FFF2-40B4-BE49-F238E27FC236}">
                <a16:creationId xmlns:a16="http://schemas.microsoft.com/office/drawing/2014/main" id="{EA1D1DC2-73C9-0295-7BD2-B66D51037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0" y="2109355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20435D6-242D-3791-15E7-C97D1CC66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955" y="1916061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">
            <a:extLst>
              <a:ext uri="{FF2B5EF4-FFF2-40B4-BE49-F238E27FC236}">
                <a16:creationId xmlns:a16="http://schemas.microsoft.com/office/drawing/2014/main" id="{1E6C4598-5050-1E42-0BA7-D244A0FDF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136" y="2864922"/>
            <a:ext cx="175997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 14">
            <a:extLst>
              <a:ext uri="{FF2B5EF4-FFF2-40B4-BE49-F238E27FC236}">
                <a16:creationId xmlns:a16="http://schemas.microsoft.com/office/drawing/2014/main" id="{B570B8B8-B960-FEA5-AE42-DEBA8C25E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971" y="2937144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11">
            <a:extLst>
              <a:ext uri="{FF2B5EF4-FFF2-40B4-BE49-F238E27FC236}">
                <a16:creationId xmlns:a16="http://schemas.microsoft.com/office/drawing/2014/main" id="{054DC838-AA2C-598D-D13F-3D150EE17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00" y="2394697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11">
            <a:extLst>
              <a:ext uri="{FF2B5EF4-FFF2-40B4-BE49-F238E27FC236}">
                <a16:creationId xmlns:a16="http://schemas.microsoft.com/office/drawing/2014/main" id="{6A9C87EA-0A56-CD03-6E18-6DD20705A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806" y="3956063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9E3EA5E-7412-AD77-5B09-BD11D97C3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700" y="521853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B6F75DBA-5587-6148-77D1-12C155A3F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700" y="3772729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3DD6227A-59F0-5CC9-6B5B-3B9B83EC1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135" y="3701841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ED2F940-2F0B-2A2D-2837-4D5724A63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300" y="3021253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13BC231B-C2C7-0BD1-8086-081D578C6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100" y="3772728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C1425B3A-A8B5-2516-F33C-3B04306B4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244" y="5244957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C6B47A01-A4D3-1A83-0B7B-5B0E51AAC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100" y="4391025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2492DB57-3DE2-A9FD-E13C-A1C16A713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900" y="515596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64CBF360-B743-4380-8947-DF82E9F9B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700" y="2145146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9EDCA878-2529-2467-7E2C-A8FB28F27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099" y="2482695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Image 14">
            <a:extLst>
              <a:ext uri="{FF2B5EF4-FFF2-40B4-BE49-F238E27FC236}">
                <a16:creationId xmlns:a16="http://schemas.microsoft.com/office/drawing/2014/main" id="{E18F775F-E8CB-64DF-8A43-4C5E76755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338" y="3129847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Image 14">
            <a:extLst>
              <a:ext uri="{FF2B5EF4-FFF2-40B4-BE49-F238E27FC236}">
                <a16:creationId xmlns:a16="http://schemas.microsoft.com/office/drawing/2014/main" id="{7F6BE70B-19E1-34EC-3FA8-7CFBB6CA8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564" y="3178211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5B298588-FDDA-30A5-8F15-5D29BD22D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785" y="3684729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7676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3F34A-17E0-5C9E-0BE4-D6924146A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3A826D3-35E5-8B74-D21C-D3105FB46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1" t="23782" r="8871" b="13269"/>
          <a:stretch>
            <a:fillRect/>
          </a:stretch>
        </p:blipFill>
        <p:spPr bwMode="auto">
          <a:xfrm>
            <a:off x="8547100" y="276225"/>
            <a:ext cx="16748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2">
            <a:extLst>
              <a:ext uri="{FF2B5EF4-FFF2-40B4-BE49-F238E27FC236}">
                <a16:creationId xmlns:a16="http://schemas.microsoft.com/office/drawing/2014/main" id="{4A5BD14F-941F-99F5-5760-CC230A540E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2"/>
          <a:stretch>
            <a:fillRect/>
          </a:stretch>
        </p:blipFill>
        <p:spPr bwMode="auto">
          <a:xfrm>
            <a:off x="231775" y="17755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DF4569E-A35D-8538-798F-156960990C4B}"/>
              </a:ext>
            </a:extLst>
          </p:cNvPr>
          <p:cNvSpPr txBox="1"/>
          <p:nvPr/>
        </p:nvSpPr>
        <p:spPr>
          <a:xfrm>
            <a:off x="2672995" y="327302"/>
            <a:ext cx="5652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FF65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Menus Grigny 2026 / 5 composantes SCOLAIRES</a:t>
            </a:r>
            <a:endParaRPr lang="fr-FR" dirty="0">
              <a:solidFill>
                <a:srgbClr val="FF6500"/>
              </a:solidFill>
            </a:endParaRPr>
          </a:p>
        </p:txBody>
      </p:sp>
      <p:sp>
        <p:nvSpPr>
          <p:cNvPr id="8" name="Organigramme : Procédé 9">
            <a:extLst>
              <a:ext uri="{FF2B5EF4-FFF2-40B4-BE49-F238E27FC236}">
                <a16:creationId xmlns:a16="http://schemas.microsoft.com/office/drawing/2014/main" id="{02F19E9A-48BC-5974-57C8-A86A6AC7D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6243082"/>
            <a:ext cx="9294800" cy="844550"/>
          </a:xfrm>
          <a:prstGeom prst="flowChartProcess">
            <a:avLst/>
          </a:prstGeom>
          <a:noFill/>
          <a:ln w="3175" algn="ctr">
            <a:solidFill>
              <a:srgbClr val="F07F1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" name="Image 10">
            <a:extLst>
              <a:ext uri="{FF2B5EF4-FFF2-40B4-BE49-F238E27FC236}">
                <a16:creationId xmlns:a16="http://schemas.microsoft.com/office/drawing/2014/main" id="{83797EF1-9521-2396-AD16-5C3314041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07" y="5950131"/>
            <a:ext cx="1237985" cy="128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1">
            <a:extLst>
              <a:ext uri="{FF2B5EF4-FFF2-40B4-BE49-F238E27FC236}">
                <a16:creationId xmlns:a16="http://schemas.microsoft.com/office/drawing/2014/main" id="{37B41C06-94EB-1C6E-140D-EA3EA049B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14" y="6376695"/>
            <a:ext cx="2460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1F4A6B10-81E8-D641-1EAF-1F763D947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006" y="6368474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Image 81">
            <a:extLst>
              <a:ext uri="{FF2B5EF4-FFF2-40B4-BE49-F238E27FC236}">
                <a16:creationId xmlns:a16="http://schemas.microsoft.com/office/drawing/2014/main" id="{F80B771E-971B-697D-BC63-18BD85B10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89" y="6745872"/>
            <a:ext cx="279968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 2">
            <a:extLst>
              <a:ext uri="{FF2B5EF4-FFF2-40B4-BE49-F238E27FC236}">
                <a16:creationId xmlns:a16="http://schemas.microsoft.com/office/drawing/2014/main" id="{ECE9D8BD-B2DC-0B85-387B-5430F0797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032" y="13450042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3B4BB57-0A3A-BA60-87AA-36DF12690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920" y="6373932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14">
            <a:extLst>
              <a:ext uri="{FF2B5EF4-FFF2-40B4-BE49-F238E27FC236}">
                <a16:creationId xmlns:a16="http://schemas.microsoft.com/office/drawing/2014/main" id="{7CEDBE0A-D53D-E7F3-2B88-6D32D49454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458" y="6721448"/>
            <a:ext cx="266115" cy="26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8853F65-D974-AC9C-368F-EE3F33EC418D}"/>
              </a:ext>
            </a:extLst>
          </p:cNvPr>
          <p:cNvSpPr/>
          <p:nvPr/>
        </p:nvSpPr>
        <p:spPr>
          <a:xfrm>
            <a:off x="1227253" y="6363983"/>
            <a:ext cx="1327054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issu de l’agriculture Biologique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244F64-7A8A-8503-37C1-BF9C71EC673D}"/>
              </a:ext>
            </a:extLst>
          </p:cNvPr>
          <p:cNvSpPr/>
          <p:nvPr/>
        </p:nvSpPr>
        <p:spPr>
          <a:xfrm>
            <a:off x="1240258" y="6819671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bovine française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35E353B-EEF8-6BE9-AFF9-49A783BBC2F4}"/>
              </a:ext>
            </a:extLst>
          </p:cNvPr>
          <p:cNvSpPr/>
          <p:nvPr/>
        </p:nvSpPr>
        <p:spPr>
          <a:xfrm>
            <a:off x="3251443" y="6412429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française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AD58C60-DF62-8126-93AB-8B2788693F3C}"/>
              </a:ext>
            </a:extLst>
          </p:cNvPr>
          <p:cNvSpPr/>
          <p:nvPr/>
        </p:nvSpPr>
        <p:spPr>
          <a:xfrm>
            <a:off x="8422035" y="6744483"/>
            <a:ext cx="1589199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de la mer durable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41B7550-52D1-4ED0-06CF-2F62AF2AA509}"/>
              </a:ext>
            </a:extLst>
          </p:cNvPr>
          <p:cNvSpPr/>
          <p:nvPr/>
        </p:nvSpPr>
        <p:spPr>
          <a:xfrm>
            <a:off x="8422035" y="6412429"/>
            <a:ext cx="912340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Plat végétarien</a:t>
            </a:r>
          </a:p>
        </p:txBody>
      </p:sp>
      <p:pic>
        <p:nvPicPr>
          <p:cNvPr id="26" name="Image 2">
            <a:extLst>
              <a:ext uri="{FF2B5EF4-FFF2-40B4-BE49-F238E27FC236}">
                <a16:creationId xmlns:a16="http://schemas.microsoft.com/office/drawing/2014/main" id="{6508FF19-40FE-623A-69A1-D976121FE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755" y="6363983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C3DE0177-BEC0-3DCF-D919-3255568F4B25}"/>
              </a:ext>
            </a:extLst>
          </p:cNvPr>
          <p:cNvSpPr/>
          <p:nvPr/>
        </p:nvSpPr>
        <p:spPr>
          <a:xfrm>
            <a:off x="6399529" y="6383637"/>
            <a:ext cx="1828231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Appellation d’Origine Protégée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304A0D1-3C5B-1E3A-D8BC-0353FD1F3E8C}"/>
              </a:ext>
            </a:extLst>
          </p:cNvPr>
          <p:cNvSpPr txBox="1"/>
          <p:nvPr/>
        </p:nvSpPr>
        <p:spPr>
          <a:xfrm>
            <a:off x="496455" y="5646789"/>
            <a:ext cx="975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entrées de crudités sont préparées à partir de produits bruts qui sont lavés, triés, épluchés si nécessaire, et découpés à la cuisine Robert </a:t>
            </a:r>
            <a:r>
              <a:rPr lang="fr-FR" sz="800" i="1" dirty="0" err="1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Malfroy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sauces d’accompagnements ainsi que les vinaigrettes sont élaborées à la cuisine.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Nos pâtisseries servis en dessert sont réalisées par nos cuisiniers.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b="1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Au quotidien, les agents communaux cuisinent pour ravir les papilles des enfants et des plus grands.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BC8ED8D-AB41-25E4-23A4-D502A26BC09F}"/>
              </a:ext>
            </a:extLst>
          </p:cNvPr>
          <p:cNvSpPr/>
          <p:nvPr/>
        </p:nvSpPr>
        <p:spPr>
          <a:xfrm>
            <a:off x="2451100" y="428625"/>
            <a:ext cx="221895" cy="279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graphicFrame>
        <p:nvGraphicFramePr>
          <p:cNvPr id="38" name="Tableau 37">
            <a:extLst>
              <a:ext uri="{FF2B5EF4-FFF2-40B4-BE49-F238E27FC236}">
                <a16:creationId xmlns:a16="http://schemas.microsoft.com/office/drawing/2014/main" id="{72BE8EBC-F67A-31D7-9F52-A0CC876D09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835930"/>
              </p:ext>
            </p:extLst>
          </p:nvPr>
        </p:nvGraphicFramePr>
        <p:xfrm>
          <a:off x="640930" y="1331285"/>
          <a:ext cx="9370302" cy="4316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1717">
                  <a:extLst>
                    <a:ext uri="{9D8B030D-6E8A-4147-A177-3AD203B41FA5}">
                      <a16:colId xmlns:a16="http://schemas.microsoft.com/office/drawing/2014/main" val="150260312"/>
                    </a:ext>
                  </a:extLst>
                </a:gridCol>
                <a:gridCol w="1561717">
                  <a:extLst>
                    <a:ext uri="{9D8B030D-6E8A-4147-A177-3AD203B41FA5}">
                      <a16:colId xmlns:a16="http://schemas.microsoft.com/office/drawing/2014/main" val="363410377"/>
                    </a:ext>
                  </a:extLst>
                </a:gridCol>
                <a:gridCol w="1561717">
                  <a:extLst>
                    <a:ext uri="{9D8B030D-6E8A-4147-A177-3AD203B41FA5}">
                      <a16:colId xmlns:a16="http://schemas.microsoft.com/office/drawing/2014/main" val="160180520"/>
                    </a:ext>
                  </a:extLst>
                </a:gridCol>
                <a:gridCol w="1561717">
                  <a:extLst>
                    <a:ext uri="{9D8B030D-6E8A-4147-A177-3AD203B41FA5}">
                      <a16:colId xmlns:a16="http://schemas.microsoft.com/office/drawing/2014/main" val="3221133382"/>
                    </a:ext>
                  </a:extLst>
                </a:gridCol>
                <a:gridCol w="1561717">
                  <a:extLst>
                    <a:ext uri="{9D8B030D-6E8A-4147-A177-3AD203B41FA5}">
                      <a16:colId xmlns:a16="http://schemas.microsoft.com/office/drawing/2014/main" val="3512541855"/>
                    </a:ext>
                  </a:extLst>
                </a:gridCol>
                <a:gridCol w="1561717">
                  <a:extLst>
                    <a:ext uri="{9D8B030D-6E8A-4147-A177-3AD203B41FA5}">
                      <a16:colId xmlns:a16="http://schemas.microsoft.com/office/drawing/2014/main" val="589064424"/>
                    </a:ext>
                  </a:extLst>
                </a:gridCol>
              </a:tblGrid>
              <a:tr h="656170">
                <a:tc>
                  <a:txBody>
                    <a:bodyPr/>
                    <a:lstStyle/>
                    <a:p>
                      <a:pPr algn="l"/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Lundi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Mardi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Mercredi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Jeudi </a:t>
                      </a:r>
                    </a:p>
                    <a:p>
                      <a:pPr algn="ctr"/>
                      <a:r>
                        <a:rPr lang="fr-FR" sz="10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** Célébrer : Repas de fête **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Vendredi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285328"/>
                  </a:ext>
                </a:extLst>
              </a:tr>
              <a:tr h="901622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Hors d’œuvre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Carottes râpées BIO vinaigrette à la moutarde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Emincé de chou rouge BIO vinaigrette à la moutarde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Chou chinois et vinaigrette moutarde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Céleri râpé et sauce cocktail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Saucisson de porc à l'ail </a:t>
                      </a:r>
                    </a:p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Œuf dur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mâche vinaigrette moutarde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gougère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riz composée (maïs et olives)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haricots rouges et tomates sauce épices chili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499431"/>
                  </a:ext>
                </a:extLst>
              </a:tr>
              <a:tr h="766379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Plat protidique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Dés de colin PMD sauce crème ciboulette persil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Crozets sauce tartiflette et emmental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Meunière colin PMD d'Alaska frais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Emincé de chapon </a:t>
                      </a:r>
                      <a:r>
                        <a:rPr lang="fr-FR" sz="900" i="0" dirty="0" err="1">
                          <a:latin typeface="Century Gothic" panose="020B0502020202020204" pitchFamily="34" charset="0"/>
                        </a:rPr>
                        <a:t>vf</a:t>
                      </a:r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 sauce au pain d’épices</a:t>
                      </a:r>
                    </a:p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Filet de limande sauce façon safranée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Nuggets de poulet </a:t>
                      </a:r>
                    </a:p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Falafel de pois chiches et fèves à la menthe </a:t>
                      </a:r>
                    </a:p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Sauce mayonnaise au curry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611819"/>
                  </a:ext>
                </a:extLst>
              </a:tr>
              <a:tr h="656170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Sa garniture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Epinards BIO hachés à la béchamel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croûtons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Petits pois mijotés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Pommes de terre </a:t>
                      </a:r>
                      <a:r>
                        <a:rPr lang="fr-FR" sz="900" i="0" dirty="0" err="1">
                          <a:latin typeface="Century Gothic" panose="020B0502020202020204" pitchFamily="34" charset="0"/>
                        </a:rPr>
                        <a:t>rösties</a:t>
                      </a:r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 étoile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Chou fleur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331799"/>
                  </a:ext>
                </a:extLst>
              </a:tr>
              <a:tr h="656170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Produits laitiers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Petit fromage frais nature au lait entier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sucre blanc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Edam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Mimolette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Babybel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Camembert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279546"/>
                  </a:ext>
                </a:extLst>
              </a:tr>
              <a:tr h="656170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Desserts au choix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Semoule au lait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Crème dessert vanille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Fruit de saison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Bûche pâtissière et chocolat festif</a:t>
                      </a:r>
                    </a:p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Clémentine BIO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Fruit de saison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676152"/>
                  </a:ext>
                </a:extLst>
              </a:tr>
            </a:tbl>
          </a:graphicData>
        </a:graphic>
      </p:graphicFrame>
      <p:sp>
        <p:nvSpPr>
          <p:cNvPr id="40" name="ZoneTexte 39">
            <a:extLst>
              <a:ext uri="{FF2B5EF4-FFF2-40B4-BE49-F238E27FC236}">
                <a16:creationId xmlns:a16="http://schemas.microsoft.com/office/drawing/2014/main" id="{016FFE05-6280-6112-A1D2-0D9305B29FFE}"/>
              </a:ext>
            </a:extLst>
          </p:cNvPr>
          <p:cNvSpPr txBox="1"/>
          <p:nvPr/>
        </p:nvSpPr>
        <p:spPr>
          <a:xfrm>
            <a:off x="476336" y="952526"/>
            <a:ext cx="534785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800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Du 14 Décembre au </a:t>
            </a:r>
            <a:r>
              <a:rPr lang="fr-FR" dirty="0">
                <a:solidFill>
                  <a:srgbClr val="8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18</a:t>
            </a:r>
            <a:r>
              <a:rPr lang="fr-FR" sz="1800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 Décembre 2026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fr-FR" sz="12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Image 11">
            <a:extLst>
              <a:ext uri="{FF2B5EF4-FFF2-40B4-BE49-F238E27FC236}">
                <a16:creationId xmlns:a16="http://schemas.microsoft.com/office/drawing/2014/main" id="{F257ED0E-4B31-4BA1-0C1B-0F72D3471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097" y="1995114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 2">
            <a:extLst>
              <a:ext uri="{FF2B5EF4-FFF2-40B4-BE49-F238E27FC236}">
                <a16:creationId xmlns:a16="http://schemas.microsoft.com/office/drawing/2014/main" id="{1BB71392-774D-5E47-08FC-7D63F6FAB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139" y="1012144"/>
            <a:ext cx="18078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96BDC4-84B0-CA7E-D665-09BBC7AB6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832256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">
            <a:extLst>
              <a:ext uri="{FF2B5EF4-FFF2-40B4-BE49-F238E27FC236}">
                <a16:creationId xmlns:a16="http://schemas.microsoft.com/office/drawing/2014/main" id="{1C7DA86D-04DB-B2D6-614D-459332E36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468" y="2995828"/>
            <a:ext cx="175997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 14">
            <a:extLst>
              <a:ext uri="{FF2B5EF4-FFF2-40B4-BE49-F238E27FC236}">
                <a16:creationId xmlns:a16="http://schemas.microsoft.com/office/drawing/2014/main" id="{A79B681A-49FD-7823-A93F-6128F5362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100" y="3171825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14">
            <a:extLst>
              <a:ext uri="{FF2B5EF4-FFF2-40B4-BE49-F238E27FC236}">
                <a16:creationId xmlns:a16="http://schemas.microsoft.com/office/drawing/2014/main" id="{5712D63D-8FF8-B4E0-2039-93533BB3A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300" y="3136699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FFA3FDC-25A0-1BA6-45D9-6772F6F40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897" y="242560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52CB4E82-085F-AA5B-921F-89E51451F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329" y="3780906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CE704774-996B-E33B-47FF-A6E2BE906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300" y="4537851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92815C6-364B-3BE1-6453-6D7C2849D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900" y="5211542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B680047F-33B9-6A1E-2B39-0CE75104C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519" y="3888113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B01513C5-C2D5-10A8-78DD-748026E7D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515" y="5348425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A273AC23-6335-86F7-9C55-4B1F3A317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9466" y="4546689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FBC4DCA-B8CA-2341-E15D-F3E60A8DE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319" y="5229034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1612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C90A0-ABD9-6320-EF0E-D35160750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F87460E-8E89-5D76-10EB-70716AB1B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1" t="23782" r="8871" b="13269"/>
          <a:stretch>
            <a:fillRect/>
          </a:stretch>
        </p:blipFill>
        <p:spPr bwMode="auto">
          <a:xfrm>
            <a:off x="8547100" y="276225"/>
            <a:ext cx="16748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2">
            <a:extLst>
              <a:ext uri="{FF2B5EF4-FFF2-40B4-BE49-F238E27FC236}">
                <a16:creationId xmlns:a16="http://schemas.microsoft.com/office/drawing/2014/main" id="{B0F6CA5E-77DC-F65E-F3F9-CBA851943E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2"/>
          <a:stretch>
            <a:fillRect/>
          </a:stretch>
        </p:blipFill>
        <p:spPr bwMode="auto">
          <a:xfrm>
            <a:off x="231775" y="17755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DB45B87-303D-9BC9-24F6-A94FC9D02D28}"/>
              </a:ext>
            </a:extLst>
          </p:cNvPr>
          <p:cNvSpPr txBox="1"/>
          <p:nvPr/>
        </p:nvSpPr>
        <p:spPr>
          <a:xfrm>
            <a:off x="2672995" y="327302"/>
            <a:ext cx="5652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FF65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Menus Grigny 2026 / 5 composantes SCOLAIRES</a:t>
            </a:r>
            <a:endParaRPr lang="fr-FR" dirty="0">
              <a:solidFill>
                <a:srgbClr val="FF6500"/>
              </a:solidFill>
            </a:endParaRPr>
          </a:p>
        </p:txBody>
      </p:sp>
      <p:sp>
        <p:nvSpPr>
          <p:cNvPr id="8" name="Organigramme : Procédé 9">
            <a:extLst>
              <a:ext uri="{FF2B5EF4-FFF2-40B4-BE49-F238E27FC236}">
                <a16:creationId xmlns:a16="http://schemas.microsoft.com/office/drawing/2014/main" id="{22BA0B23-A488-4200-217B-7835EAEDA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6243082"/>
            <a:ext cx="9294800" cy="844550"/>
          </a:xfrm>
          <a:prstGeom prst="flowChartProcess">
            <a:avLst/>
          </a:prstGeom>
          <a:noFill/>
          <a:ln w="3175" algn="ctr">
            <a:solidFill>
              <a:srgbClr val="F07F1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" name="Image 10">
            <a:extLst>
              <a:ext uri="{FF2B5EF4-FFF2-40B4-BE49-F238E27FC236}">
                <a16:creationId xmlns:a16="http://schemas.microsoft.com/office/drawing/2014/main" id="{4A1B6B01-A6A8-53C7-AE0A-FA1DAD0BC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07" y="5950131"/>
            <a:ext cx="1237985" cy="128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1">
            <a:extLst>
              <a:ext uri="{FF2B5EF4-FFF2-40B4-BE49-F238E27FC236}">
                <a16:creationId xmlns:a16="http://schemas.microsoft.com/office/drawing/2014/main" id="{29E0E181-CB56-A3FC-1D88-819FF0FC4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14" y="6376695"/>
            <a:ext cx="2460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C5AFF611-8425-072D-6ED9-91359B483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006" y="6368474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Image 81">
            <a:extLst>
              <a:ext uri="{FF2B5EF4-FFF2-40B4-BE49-F238E27FC236}">
                <a16:creationId xmlns:a16="http://schemas.microsoft.com/office/drawing/2014/main" id="{4C24503D-6075-5718-4EA6-1555F6D7B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89" y="6745872"/>
            <a:ext cx="279968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 2">
            <a:extLst>
              <a:ext uri="{FF2B5EF4-FFF2-40B4-BE49-F238E27FC236}">
                <a16:creationId xmlns:a16="http://schemas.microsoft.com/office/drawing/2014/main" id="{1762743B-AD44-A15C-3479-A6774FE48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032" y="13450042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F6EDBC9-6448-2A1B-BC27-05B7A3F98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920" y="6373932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14">
            <a:extLst>
              <a:ext uri="{FF2B5EF4-FFF2-40B4-BE49-F238E27FC236}">
                <a16:creationId xmlns:a16="http://schemas.microsoft.com/office/drawing/2014/main" id="{50767717-8FEA-31F2-C051-6815497E7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458" y="6721448"/>
            <a:ext cx="266115" cy="26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403D216-75C8-1370-043E-F0575B831324}"/>
              </a:ext>
            </a:extLst>
          </p:cNvPr>
          <p:cNvSpPr/>
          <p:nvPr/>
        </p:nvSpPr>
        <p:spPr>
          <a:xfrm>
            <a:off x="1227253" y="6363983"/>
            <a:ext cx="1327054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issu de l’agriculture Biologique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D7BFDF-97FE-030D-D3BE-B215B3F89899}"/>
              </a:ext>
            </a:extLst>
          </p:cNvPr>
          <p:cNvSpPr/>
          <p:nvPr/>
        </p:nvSpPr>
        <p:spPr>
          <a:xfrm>
            <a:off x="1240258" y="6819671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bovine française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2E8038E-EFAA-854C-7B56-7B9DAB553E5D}"/>
              </a:ext>
            </a:extLst>
          </p:cNvPr>
          <p:cNvSpPr/>
          <p:nvPr/>
        </p:nvSpPr>
        <p:spPr>
          <a:xfrm>
            <a:off x="3251443" y="6412429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française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BA901B5-8ED0-FEEE-46EC-99BF0307B694}"/>
              </a:ext>
            </a:extLst>
          </p:cNvPr>
          <p:cNvSpPr/>
          <p:nvPr/>
        </p:nvSpPr>
        <p:spPr>
          <a:xfrm>
            <a:off x="8422035" y="6744483"/>
            <a:ext cx="1589199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de la mer durable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B7C3650-E64F-346B-505C-709E2A96ACD1}"/>
              </a:ext>
            </a:extLst>
          </p:cNvPr>
          <p:cNvSpPr/>
          <p:nvPr/>
        </p:nvSpPr>
        <p:spPr>
          <a:xfrm>
            <a:off x="8422035" y="6412429"/>
            <a:ext cx="912340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Plat végétarien</a:t>
            </a:r>
          </a:p>
        </p:txBody>
      </p:sp>
      <p:pic>
        <p:nvPicPr>
          <p:cNvPr id="26" name="Image 2">
            <a:extLst>
              <a:ext uri="{FF2B5EF4-FFF2-40B4-BE49-F238E27FC236}">
                <a16:creationId xmlns:a16="http://schemas.microsoft.com/office/drawing/2014/main" id="{F6AC67E1-0D8F-6FC1-F027-2BAD77B9D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755" y="6363983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CA949CBC-5695-6838-8D4E-57216DAEFBBB}"/>
              </a:ext>
            </a:extLst>
          </p:cNvPr>
          <p:cNvSpPr/>
          <p:nvPr/>
        </p:nvSpPr>
        <p:spPr>
          <a:xfrm>
            <a:off x="6399529" y="6383637"/>
            <a:ext cx="1828231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Appellation d’Origine Protégée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3AF0D7B-84C8-B9DB-15BD-51C9CB97727F}"/>
              </a:ext>
            </a:extLst>
          </p:cNvPr>
          <p:cNvSpPr txBox="1"/>
          <p:nvPr/>
        </p:nvSpPr>
        <p:spPr>
          <a:xfrm>
            <a:off x="496455" y="5646789"/>
            <a:ext cx="975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entrées de crudités sont préparées à partir de produits bruts qui sont lavés, triés, épluchés si nécessaire, et découpés à la cuisine Robert </a:t>
            </a:r>
            <a:r>
              <a:rPr lang="fr-FR" sz="800" i="1" dirty="0" err="1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Malfroy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sauces d’accompagnements ainsi que les vinaigrettes sont élaborées à la cuisine.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Nos pâtisseries servis en dessert sont réalisées par nos cuisiniers.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b="1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Au quotidien, les agents communaux cuisinent pour ravir les papilles des enfants et des plus grands.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4C0CFCC-2FBC-4189-9A7C-F5BBA0EAD9D0}"/>
              </a:ext>
            </a:extLst>
          </p:cNvPr>
          <p:cNvSpPr/>
          <p:nvPr/>
        </p:nvSpPr>
        <p:spPr>
          <a:xfrm>
            <a:off x="2451100" y="428625"/>
            <a:ext cx="221895" cy="279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graphicFrame>
        <p:nvGraphicFramePr>
          <p:cNvPr id="38" name="Tableau 37">
            <a:extLst>
              <a:ext uri="{FF2B5EF4-FFF2-40B4-BE49-F238E27FC236}">
                <a16:creationId xmlns:a16="http://schemas.microsoft.com/office/drawing/2014/main" id="{362866E8-34EA-7C83-2661-8943A163E1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648207"/>
              </p:ext>
            </p:extLst>
          </p:nvPr>
        </p:nvGraphicFramePr>
        <p:xfrm>
          <a:off x="640930" y="1324301"/>
          <a:ext cx="9411540" cy="43735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8590">
                  <a:extLst>
                    <a:ext uri="{9D8B030D-6E8A-4147-A177-3AD203B41FA5}">
                      <a16:colId xmlns:a16="http://schemas.microsoft.com/office/drawing/2014/main" val="15026031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63410377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160180520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22113338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512541855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589064424"/>
                    </a:ext>
                  </a:extLst>
                </a:gridCol>
              </a:tblGrid>
              <a:tr h="728928">
                <a:tc>
                  <a:txBody>
                    <a:bodyPr/>
                    <a:lstStyle/>
                    <a:p>
                      <a:pPr algn="l"/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Lundi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Mardi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Mercredi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Jeudi **Célébrer **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Vendredi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285328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Hors d’œuvre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Radis roses et beurre demi-sel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Chou rouge vinaigrette moutarde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pâtes orientale BIO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riz BIO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Chou chinois et vinaigrette moutarde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Pomelos et sucre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verte fraîche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Endives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et vinaigrette d'agrumes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499431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Plat protidique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>
                          <a:latin typeface="Century Gothic" panose="020B0502020202020204" pitchFamily="34" charset="0"/>
                        </a:rPr>
                        <a:t>Semoule BIO pois chiche épinard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Dés de colin d’Alaska PMD sauce champignon crémée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Boulette de bœuf VF sauce barbecue </a:t>
                      </a:r>
                    </a:p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Dés de saumon PMD sauce tomate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Poulet sauce au paprika et persil </a:t>
                      </a:r>
                    </a:p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Pané moelleux au gouda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i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61181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Sa garniture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Brocolis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Polenta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Purée de potimarron BIO (courge et pomme de terre fraiches)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Férié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33179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Produits laitiers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Fromage frais </a:t>
                      </a:r>
                      <a:r>
                        <a:rPr lang="fr-FR" sz="900" dirty="0" err="1">
                          <a:latin typeface="Century Gothic" panose="020B0502020202020204" pitchFamily="34" charset="0"/>
                        </a:rPr>
                        <a:t>Chanteneige</a:t>
                      </a:r>
                      <a:r>
                        <a:rPr lang="fr-FR" sz="900" dirty="0">
                          <a:latin typeface="Century Gothic" panose="020B0502020202020204" pitchFamily="34" charset="0"/>
                        </a:rPr>
                        <a:t>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Gouda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Coulommiers BIO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Yaourt BIO nature </a:t>
                      </a:r>
                    </a:p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et sucre blanc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i="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279546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Desserts au choix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Ile flottante et sa crème anglaise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Fruit de saison BIO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Crème dessert saveur vanille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Cake au chocolat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i="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676152"/>
                  </a:ext>
                </a:extLst>
              </a:tr>
            </a:tbl>
          </a:graphicData>
        </a:graphic>
      </p:graphicFrame>
      <p:sp>
        <p:nvSpPr>
          <p:cNvPr id="40" name="ZoneTexte 39">
            <a:extLst>
              <a:ext uri="{FF2B5EF4-FFF2-40B4-BE49-F238E27FC236}">
                <a16:creationId xmlns:a16="http://schemas.microsoft.com/office/drawing/2014/main" id="{9482806A-4620-6D08-5870-0B9B3A7C33CA}"/>
              </a:ext>
            </a:extLst>
          </p:cNvPr>
          <p:cNvSpPr txBox="1"/>
          <p:nvPr/>
        </p:nvSpPr>
        <p:spPr>
          <a:xfrm>
            <a:off x="476336" y="952526"/>
            <a:ext cx="534785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800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Du </a:t>
            </a:r>
            <a:r>
              <a:rPr lang="fr-FR" dirty="0">
                <a:solidFill>
                  <a:srgbClr val="8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21</a:t>
            </a:r>
            <a:r>
              <a:rPr lang="fr-FR" sz="1800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 Décembre au 24 Décembre 2026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fr-FR" sz="12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Image 11">
            <a:extLst>
              <a:ext uri="{FF2B5EF4-FFF2-40B4-BE49-F238E27FC236}">
                <a16:creationId xmlns:a16="http://schemas.microsoft.com/office/drawing/2014/main" id="{E2968FBF-F40E-6409-5DB2-DA74C98B8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844" y="298733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60BEBA4-64E3-6C86-AE7B-E78735777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643" y="1878299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">
            <a:extLst>
              <a:ext uri="{FF2B5EF4-FFF2-40B4-BE49-F238E27FC236}">
                <a16:creationId xmlns:a16="http://schemas.microsoft.com/office/drawing/2014/main" id="{723412E4-6147-889B-382E-B4111A83B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699" y="2867025"/>
            <a:ext cx="175997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 14">
            <a:extLst>
              <a:ext uri="{FF2B5EF4-FFF2-40B4-BE49-F238E27FC236}">
                <a16:creationId xmlns:a16="http://schemas.microsoft.com/office/drawing/2014/main" id="{259B7B49-9966-E119-ED9B-E48DB9A65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973" y="2889783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14">
            <a:extLst>
              <a:ext uri="{FF2B5EF4-FFF2-40B4-BE49-F238E27FC236}">
                <a16:creationId xmlns:a16="http://schemas.microsoft.com/office/drawing/2014/main" id="{9478B443-F6BA-C6C2-C9B8-3A1FDFA1C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231" y="3109426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11">
            <a:extLst>
              <a:ext uri="{FF2B5EF4-FFF2-40B4-BE49-F238E27FC236}">
                <a16:creationId xmlns:a16="http://schemas.microsoft.com/office/drawing/2014/main" id="{77C1EF01-7B8D-7873-69BD-C5A6A7E08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100" y="4423733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F30E5E3-8CF2-D436-1669-E4C722953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300" y="4511731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9EF1012-1ED9-A909-93BD-F259712F3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794" y="3768205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021975D6-CC02-0E10-7DF2-E0C788231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394" y="521853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3CBD4656-67AE-DBBF-568C-14748130E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376" y="4519829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158B95A-DE5A-834A-DDD5-3E594F366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100" y="443183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F87EF29A-4059-12DA-03FE-DD2CFF043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577" y="3944202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B66D3795-C56A-53B9-9CED-3C86D0ED3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970" y="2158928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657EDBC5-D5FE-9DC4-F809-0A7D7499A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970" y="243990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1660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6082E-AF72-4F66-13D4-8C38A86DF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6C80C23-0F03-0AA5-7855-87BD10095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1" t="23782" r="8871" b="13269"/>
          <a:stretch>
            <a:fillRect/>
          </a:stretch>
        </p:blipFill>
        <p:spPr bwMode="auto">
          <a:xfrm>
            <a:off x="8547100" y="276225"/>
            <a:ext cx="167480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2">
            <a:extLst>
              <a:ext uri="{FF2B5EF4-FFF2-40B4-BE49-F238E27FC236}">
                <a16:creationId xmlns:a16="http://schemas.microsoft.com/office/drawing/2014/main" id="{918254CC-1D55-2169-B064-0CA3617224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2"/>
          <a:stretch>
            <a:fillRect/>
          </a:stretch>
        </p:blipFill>
        <p:spPr bwMode="auto">
          <a:xfrm>
            <a:off x="231775" y="17755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651C8D8-FEF9-96FC-6122-866BF60AEBC4}"/>
              </a:ext>
            </a:extLst>
          </p:cNvPr>
          <p:cNvSpPr txBox="1"/>
          <p:nvPr/>
        </p:nvSpPr>
        <p:spPr>
          <a:xfrm>
            <a:off x="2672995" y="327302"/>
            <a:ext cx="5652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FF65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Menus Grigny 2026 / 5 composantes SCOLAIRES</a:t>
            </a:r>
            <a:endParaRPr lang="fr-FR" dirty="0">
              <a:solidFill>
                <a:srgbClr val="FF6500"/>
              </a:solidFill>
            </a:endParaRPr>
          </a:p>
        </p:txBody>
      </p:sp>
      <p:sp>
        <p:nvSpPr>
          <p:cNvPr id="8" name="Organigramme : Procédé 9">
            <a:extLst>
              <a:ext uri="{FF2B5EF4-FFF2-40B4-BE49-F238E27FC236}">
                <a16:creationId xmlns:a16="http://schemas.microsoft.com/office/drawing/2014/main" id="{8086A79D-76A9-D42B-A8A1-B55BA179C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6243082"/>
            <a:ext cx="9294800" cy="844550"/>
          </a:xfrm>
          <a:prstGeom prst="flowChartProcess">
            <a:avLst/>
          </a:prstGeom>
          <a:noFill/>
          <a:ln w="3175" algn="ctr">
            <a:solidFill>
              <a:srgbClr val="F07F1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" name="Image 10">
            <a:extLst>
              <a:ext uri="{FF2B5EF4-FFF2-40B4-BE49-F238E27FC236}">
                <a16:creationId xmlns:a16="http://schemas.microsoft.com/office/drawing/2014/main" id="{109C650D-3996-4ED5-1FA6-B13DBE691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07" y="5950131"/>
            <a:ext cx="1237985" cy="128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1">
            <a:extLst>
              <a:ext uri="{FF2B5EF4-FFF2-40B4-BE49-F238E27FC236}">
                <a16:creationId xmlns:a16="http://schemas.microsoft.com/office/drawing/2014/main" id="{F4791514-C44F-94D2-B1A2-1DAFAC23B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14" y="6376695"/>
            <a:ext cx="2460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72ECEEDD-42DB-255E-DD73-98690DD02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006" y="6368474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Image 81">
            <a:extLst>
              <a:ext uri="{FF2B5EF4-FFF2-40B4-BE49-F238E27FC236}">
                <a16:creationId xmlns:a16="http://schemas.microsoft.com/office/drawing/2014/main" id="{079C53DB-C000-92A9-9A9A-FFBB55B2F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89" y="6745872"/>
            <a:ext cx="279968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 2">
            <a:extLst>
              <a:ext uri="{FF2B5EF4-FFF2-40B4-BE49-F238E27FC236}">
                <a16:creationId xmlns:a16="http://schemas.microsoft.com/office/drawing/2014/main" id="{BE5AD993-603A-1C61-19B3-FBEE9D3B4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032" y="13450042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808367E-7442-99AC-565A-5D28D73B3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920" y="6373932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14">
            <a:extLst>
              <a:ext uri="{FF2B5EF4-FFF2-40B4-BE49-F238E27FC236}">
                <a16:creationId xmlns:a16="http://schemas.microsoft.com/office/drawing/2014/main" id="{71485FBC-25B0-B4C9-3EE8-DCD5B666E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458" y="6721448"/>
            <a:ext cx="266115" cy="26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B3EB256-5300-7D9F-3149-194A2B0DFDA1}"/>
              </a:ext>
            </a:extLst>
          </p:cNvPr>
          <p:cNvSpPr/>
          <p:nvPr/>
        </p:nvSpPr>
        <p:spPr>
          <a:xfrm>
            <a:off x="1227253" y="6363983"/>
            <a:ext cx="1327054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issu de l’agriculture Biologique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B9A378-EDFB-6028-B96C-908C0BF72B00}"/>
              </a:ext>
            </a:extLst>
          </p:cNvPr>
          <p:cNvSpPr/>
          <p:nvPr/>
        </p:nvSpPr>
        <p:spPr>
          <a:xfrm>
            <a:off x="1240258" y="6819671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bovine française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2AFF56-077D-AA9D-CAF0-1B351B19F544}"/>
              </a:ext>
            </a:extLst>
          </p:cNvPr>
          <p:cNvSpPr/>
          <p:nvPr/>
        </p:nvSpPr>
        <p:spPr>
          <a:xfrm>
            <a:off x="3251443" y="6412429"/>
            <a:ext cx="1327054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Viande française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92EB1E1-6C61-611E-E83E-0670873DD714}"/>
              </a:ext>
            </a:extLst>
          </p:cNvPr>
          <p:cNvSpPr/>
          <p:nvPr/>
        </p:nvSpPr>
        <p:spPr>
          <a:xfrm>
            <a:off x="8422035" y="6744483"/>
            <a:ext cx="1589199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Produit de la mer durable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1B1B308-C89C-D116-6BD5-6B6D79B7D106}"/>
              </a:ext>
            </a:extLst>
          </p:cNvPr>
          <p:cNvSpPr/>
          <p:nvPr/>
        </p:nvSpPr>
        <p:spPr>
          <a:xfrm>
            <a:off x="8422035" y="6412429"/>
            <a:ext cx="912340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Plat végétarien</a:t>
            </a:r>
          </a:p>
        </p:txBody>
      </p:sp>
      <p:pic>
        <p:nvPicPr>
          <p:cNvPr id="26" name="Image 2">
            <a:extLst>
              <a:ext uri="{FF2B5EF4-FFF2-40B4-BE49-F238E27FC236}">
                <a16:creationId xmlns:a16="http://schemas.microsoft.com/office/drawing/2014/main" id="{89D00C49-D87E-A0B4-7346-B507CBEBC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755" y="6363983"/>
            <a:ext cx="300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5E5B0E4A-9253-AD4B-457A-164A4C03FFEF}"/>
              </a:ext>
            </a:extLst>
          </p:cNvPr>
          <p:cNvSpPr/>
          <p:nvPr/>
        </p:nvSpPr>
        <p:spPr>
          <a:xfrm>
            <a:off x="6399529" y="6383637"/>
            <a:ext cx="1828231" cy="2154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fr-FR" sz="800" b="0" cap="none" spc="0" dirty="0">
                <a:ln w="0"/>
                <a:solidFill>
                  <a:schemeClr val="tx1"/>
                </a:solidFill>
                <a:latin typeface="Comic Sans MS" panose="030F0702030302020204" pitchFamily="66" charset="0"/>
              </a:rPr>
              <a:t>Appellation d’Origine Protégée 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7237326E-50FD-A46B-A6A5-E340D40186A1}"/>
              </a:ext>
            </a:extLst>
          </p:cNvPr>
          <p:cNvSpPr txBox="1"/>
          <p:nvPr/>
        </p:nvSpPr>
        <p:spPr>
          <a:xfrm>
            <a:off x="496455" y="5646789"/>
            <a:ext cx="975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entrées de crudités sont préparées à partir de produits bruts qui sont lavés, triés, épluchés si nécessaire, et découpés à la cuisine Robert </a:t>
            </a:r>
            <a:r>
              <a:rPr lang="fr-FR" sz="800" i="1" dirty="0" err="1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Malfroy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Les sauces d’accompagnements ainsi que les vinaigrettes sont élaborées à la cuisine.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i="1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Nos pâtisseries servis en dessert sont réalisées par nos cuisiniers.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800" b="1" i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Au quotidien, les agents communaux cuisinent pour ravir les papilles des enfants et des plus grands. </a:t>
            </a:r>
            <a:endParaRPr lang="fr-FR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DA8848B-6031-3252-EB07-CB24FC3F7F76}"/>
              </a:ext>
            </a:extLst>
          </p:cNvPr>
          <p:cNvSpPr/>
          <p:nvPr/>
        </p:nvSpPr>
        <p:spPr>
          <a:xfrm>
            <a:off x="2451100" y="428625"/>
            <a:ext cx="221895" cy="279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graphicFrame>
        <p:nvGraphicFramePr>
          <p:cNvPr id="38" name="Tableau 37">
            <a:extLst>
              <a:ext uri="{FF2B5EF4-FFF2-40B4-BE49-F238E27FC236}">
                <a16:creationId xmlns:a16="http://schemas.microsoft.com/office/drawing/2014/main" id="{077444DD-DFF4-9AD9-B9A6-021DD0C2ED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754429"/>
              </p:ext>
            </p:extLst>
          </p:nvPr>
        </p:nvGraphicFramePr>
        <p:xfrm>
          <a:off x="640930" y="1324301"/>
          <a:ext cx="9411540" cy="43735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8590">
                  <a:extLst>
                    <a:ext uri="{9D8B030D-6E8A-4147-A177-3AD203B41FA5}">
                      <a16:colId xmlns:a16="http://schemas.microsoft.com/office/drawing/2014/main" val="15026031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63410377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160180520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221133382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3512541855"/>
                    </a:ext>
                  </a:extLst>
                </a:gridCol>
                <a:gridCol w="1568590">
                  <a:extLst>
                    <a:ext uri="{9D8B030D-6E8A-4147-A177-3AD203B41FA5}">
                      <a16:colId xmlns:a16="http://schemas.microsoft.com/office/drawing/2014/main" val="589064424"/>
                    </a:ext>
                  </a:extLst>
                </a:gridCol>
              </a:tblGrid>
              <a:tr h="728928">
                <a:tc>
                  <a:txBody>
                    <a:bodyPr/>
                    <a:lstStyle/>
                    <a:p>
                      <a:pPr algn="l"/>
                      <a:endParaRPr lang="fr-FR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Lundi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Mardi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Mercredi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Jeudi </a:t>
                      </a:r>
                    </a:p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**Célébrer **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Vendredi </a:t>
                      </a:r>
                    </a:p>
                  </a:txBody>
                  <a:tcPr anchor="ctr">
                    <a:lnB>
                      <a:noFill/>
                    </a:lnB>
                    <a:solidFill>
                      <a:srgbClr val="FF6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285328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Hors d’œuvre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Taboulé de semoule BIO aux raisins secs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de blé BIO aux petits légumes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Carottes râpées BIO vinaigrette moutarde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dirty="0">
                          <a:latin typeface="Century Gothic" panose="020B0502020202020204" pitchFamily="34" charset="0"/>
                        </a:rPr>
                        <a:t>Chou blanc BIO vinaigrette moutarde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Soupe Dubarry (chou fleur et pommes de terre fraîches)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Salade iceberg et vinaigrette moutarde </a:t>
                      </a:r>
                    </a:p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Céleri sauce cocktail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499431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Plat protidique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Colin d'Alaska PMD pané au riz soufflé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Riz BIO, pois chiche tikka massala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Rôti de porc froid </a:t>
                      </a:r>
                    </a:p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Omelette nature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1" dirty="0">
                          <a:latin typeface="Century Gothic" panose="020B0502020202020204" pitchFamily="34" charset="0"/>
                        </a:rPr>
                        <a:t>Bolognaise de bœuf VF Sauce thon PMD et tomate façon bolognaise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i="1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61181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Sa garniture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Epinards BIO hachés à la béchamel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(Riz BIO)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Haricots verts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Coquillettes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Férié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331799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Produits laitiers au choix 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Petit fromage frais nature au lait entier et sucre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Camembert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Fromage frais </a:t>
                      </a:r>
                      <a:r>
                        <a:rPr lang="fr-FR" sz="900" i="0" dirty="0" err="1">
                          <a:latin typeface="Century Gothic" panose="020B0502020202020204" pitchFamily="34" charset="0"/>
                        </a:rPr>
                        <a:t>Rondelé</a:t>
                      </a:r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 nature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et emmental râpé BIO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i="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279546"/>
                  </a:ext>
                </a:extLst>
              </a:tr>
              <a:tr h="728928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FF6500"/>
                          </a:solidFill>
                          <a:latin typeface="Century Gothic" panose="020B0502020202020204" pitchFamily="34" charset="0"/>
                        </a:rPr>
                        <a:t>Desserts au choix</a:t>
                      </a:r>
                    </a:p>
                  </a:txBody>
                  <a:tcPr anchor="ctr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Fruit de saison BIO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latin typeface="Century Gothic" panose="020B0502020202020204" pitchFamily="34" charset="0"/>
                        </a:rPr>
                        <a:t>Mousse au citron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Choux à la crème vanillée DCG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Purée de pomme BIO fraiche aux </a:t>
                      </a:r>
                      <a:r>
                        <a:rPr lang="fr-FR" sz="900" i="0" dirty="0" err="1">
                          <a:latin typeface="Century Gothic" panose="020B0502020202020204" pitchFamily="34" charset="0"/>
                        </a:rPr>
                        <a:t>quatres</a:t>
                      </a:r>
                      <a:r>
                        <a:rPr lang="fr-FR" sz="900" i="0" dirty="0">
                          <a:latin typeface="Century Gothic" panose="020B0502020202020204" pitchFamily="34" charset="0"/>
                        </a:rPr>
                        <a:t> épices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i="0" dirty="0"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676152"/>
                  </a:ext>
                </a:extLst>
              </a:tr>
            </a:tbl>
          </a:graphicData>
        </a:graphic>
      </p:graphicFrame>
      <p:sp>
        <p:nvSpPr>
          <p:cNvPr id="40" name="ZoneTexte 39">
            <a:extLst>
              <a:ext uri="{FF2B5EF4-FFF2-40B4-BE49-F238E27FC236}">
                <a16:creationId xmlns:a16="http://schemas.microsoft.com/office/drawing/2014/main" id="{EA4BAE7F-654F-E26C-FE87-C28A7D46ACED}"/>
              </a:ext>
            </a:extLst>
          </p:cNvPr>
          <p:cNvSpPr txBox="1"/>
          <p:nvPr/>
        </p:nvSpPr>
        <p:spPr>
          <a:xfrm>
            <a:off x="476336" y="952526"/>
            <a:ext cx="534785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800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Du </a:t>
            </a:r>
            <a:r>
              <a:rPr lang="fr-FR" dirty="0">
                <a:solidFill>
                  <a:srgbClr val="8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21</a:t>
            </a:r>
            <a:r>
              <a:rPr lang="fr-FR" sz="1800" dirty="0">
                <a:solidFill>
                  <a:srgbClr val="80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Century Gothic" panose="020B0502020202020204" pitchFamily="34" charset="0"/>
              </a:rPr>
              <a:t> Décembre au 24 Décembre 2026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None/>
            </a:pPr>
            <a:r>
              <a:rPr lang="fr-FR" sz="12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 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Image 11">
            <a:extLst>
              <a:ext uri="{FF2B5EF4-FFF2-40B4-BE49-F238E27FC236}">
                <a16:creationId xmlns:a16="http://schemas.microsoft.com/office/drawing/2014/main" id="{84A0A706-D45A-B860-44E6-2B583354E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00" y="2132868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AE4BF48-2931-C81D-397D-A502D75CC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439" y="1878299"/>
            <a:ext cx="26611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">
            <a:extLst>
              <a:ext uri="{FF2B5EF4-FFF2-40B4-BE49-F238E27FC236}">
                <a16:creationId xmlns:a16="http://schemas.microsoft.com/office/drawing/2014/main" id="{3B5C129A-E07B-D76E-000F-3CD3ED2EC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848" y="2816777"/>
            <a:ext cx="175997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 14">
            <a:extLst>
              <a:ext uri="{FF2B5EF4-FFF2-40B4-BE49-F238E27FC236}">
                <a16:creationId xmlns:a16="http://schemas.microsoft.com/office/drawing/2014/main" id="{87897E5B-B424-BD1F-0319-50E724721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894" y="3025143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11">
            <a:extLst>
              <a:ext uri="{FF2B5EF4-FFF2-40B4-BE49-F238E27FC236}">
                <a16:creationId xmlns:a16="http://schemas.microsoft.com/office/drawing/2014/main" id="{B3A8147A-5CF8-401A-6C00-DBA64FA86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290" y="2389327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11">
            <a:extLst>
              <a:ext uri="{FF2B5EF4-FFF2-40B4-BE49-F238E27FC236}">
                <a16:creationId xmlns:a16="http://schemas.microsoft.com/office/drawing/2014/main" id="{2ACBD930-A190-9B7B-3E69-3253232F9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252" y="3693426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EADE4BD-E877-7B68-7AAA-FE508F5B1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690" y="5244957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EF2CFD6-3A65-BBA7-783F-A52E5FEBC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090" y="5397357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1EF29E7-1821-4CAD-5F62-5BA4467F4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970" y="4511731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88142B4-B819-7F8F-14A1-D22CA909E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0" y="3781424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2204011-3B01-06EB-B464-E41F6593B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100" y="315973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102C35D7-EC48-8AFB-8B59-426FCA63C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180" y="209505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21CC93B7-D715-A003-3557-E22B512AB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683" y="2395207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509D8F80-CE2B-F35A-B36F-B708CCE9E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100" y="3772219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4F437855-59EB-8260-0598-6A8EC3D7B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985" y="3773275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9A1D16CB-455F-C478-B1AE-00E77D077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520" y="4533507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53CF5F94-9A74-9EF0-475B-B0524CDD7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847" y="5091530"/>
            <a:ext cx="152400" cy="17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Image 14">
            <a:extLst>
              <a:ext uri="{FF2B5EF4-FFF2-40B4-BE49-F238E27FC236}">
                <a16:creationId xmlns:a16="http://schemas.microsoft.com/office/drawing/2014/main" id="{33EDF704-786F-5A9F-981D-BEAEA4961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490" y="2987623"/>
            <a:ext cx="175997" cy="17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9570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10484</TotalTime>
  <Words>2443</Words>
  <Application>Microsoft Office PowerPoint</Application>
  <PresentationFormat>Personnalisé</PresentationFormat>
  <Paragraphs>492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Calibri</vt:lpstr>
      <vt:lpstr>Century Gothic</vt:lpstr>
      <vt:lpstr>Comic Sans MS</vt:lpstr>
      <vt:lpstr>Times New Roman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Sagnard, Dylan</dc:creator>
  <cp:lastModifiedBy>Vanbecelaere, Manon</cp:lastModifiedBy>
  <cp:revision>57</cp:revision>
  <cp:lastPrinted>2026-05-28T13:13:13Z</cp:lastPrinted>
  <dcterms:created xsi:type="dcterms:W3CDTF">2026-03-17T13:59:18Z</dcterms:created>
  <dcterms:modified xsi:type="dcterms:W3CDTF">2026-11-02T07:55:31Z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2026-03-17T00:00:00Z</vt:filetime>
  </property>
  <property fmtid="{D5CDD505-2E9C-101B-9397-08002B2CF9AE}" pid="3" name="Creator">
    <vt:lpwstr>Adobe Acrobat 25.1</vt:lpwstr>
  </property>
  <property fmtid="{D5CDD505-2E9C-101B-9397-08002B2CF9AE}" pid="4" name="LastSaved">
    <vt:filetime>2026-03-17T00:00:00Z</vt:filetime>
  </property>
  <property fmtid="{D5CDD505-2E9C-101B-9397-08002B2CF9AE}" pid="5" name="Producer">
    <vt:lpwstr>Adobe Acrobat 25.1 Image Conversion Plug-in</vt:lpwstr>
  </property>
</Properties>
</file>